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26"/>
  </p:notesMasterIdLst>
  <p:sldIdLst>
    <p:sldId id="312" r:id="rId4"/>
    <p:sldId id="258" r:id="rId5"/>
    <p:sldId id="318" r:id="rId6"/>
    <p:sldId id="317" r:id="rId7"/>
    <p:sldId id="263" r:id="rId8"/>
    <p:sldId id="279" r:id="rId9"/>
    <p:sldId id="284" r:id="rId10"/>
    <p:sldId id="265" r:id="rId11"/>
    <p:sldId id="266" r:id="rId12"/>
    <p:sldId id="289" r:id="rId13"/>
    <p:sldId id="308" r:id="rId14"/>
    <p:sldId id="313" r:id="rId15"/>
    <p:sldId id="319" r:id="rId16"/>
    <p:sldId id="320" r:id="rId17"/>
    <p:sldId id="300" r:id="rId18"/>
    <p:sldId id="301" r:id="rId19"/>
    <p:sldId id="273" r:id="rId20"/>
    <p:sldId id="294" r:id="rId21"/>
    <p:sldId id="310" r:id="rId22"/>
    <p:sldId id="298" r:id="rId23"/>
    <p:sldId id="303" r:id="rId24"/>
    <p:sldId id="321"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l">
              <a:defRPr sz="1400">
                <a:latin typeface="Cambria"/>
                <a:cs typeface="Cambria"/>
              </a:defRPr>
            </a:pPr>
            <a:r>
              <a:rPr lang="en-US" sz="1400" dirty="0">
                <a:latin typeface="Cambria"/>
                <a:cs typeface="Cambria"/>
              </a:rPr>
              <a:t>Total Budget by Fiscal Year and Means of Finance</a:t>
            </a:r>
          </a:p>
          <a:p>
            <a:pPr algn="l">
              <a:defRPr sz="1400">
                <a:latin typeface="Cambria"/>
                <a:cs typeface="Cambria"/>
              </a:defRPr>
            </a:pPr>
            <a:r>
              <a:rPr lang="en-US" sz="1400" dirty="0">
                <a:latin typeface="Cambria"/>
                <a:cs typeface="Cambria"/>
              </a:rPr>
              <a:t> (in $ millions)</a:t>
            </a:r>
          </a:p>
        </c:rich>
      </c:tx>
      <c:layout>
        <c:manualLayout>
          <c:xMode val="edge"/>
          <c:yMode val="edge"/>
          <c:x val="0.102103723817592"/>
          <c:y val="1.8888525536784599E-2"/>
        </c:manualLayout>
      </c:layout>
      <c:overlay val="0"/>
    </c:title>
    <c:autoTitleDeleted val="0"/>
    <c:plotArea>
      <c:layout/>
      <c:barChart>
        <c:barDir val="col"/>
        <c:grouping val="stacked"/>
        <c:varyColors val="0"/>
        <c:ser>
          <c:idx val="0"/>
          <c:order val="0"/>
          <c:tx>
            <c:strRef>
              <c:f>Sheet1!$A$2</c:f>
              <c:strCache>
                <c:ptCount val="1"/>
                <c:pt idx="0">
                  <c:v>FED</c:v>
                </c:pt>
              </c:strCache>
            </c:strRef>
          </c:tx>
          <c:spPr>
            <a:solidFill>
              <a:schemeClr val="bg2">
                <a:lumMod val="50000"/>
              </a:schemeClr>
            </a:solidFill>
          </c:spPr>
          <c:invertIfNegative val="0"/>
          <c:cat>
            <c:strRef>
              <c:f>Sheet1!$B$1:$K$1</c:f>
              <c:strCache>
                <c:ptCount val="10"/>
                <c:pt idx="0">
                  <c:v>FY18 Actual</c:v>
                </c:pt>
                <c:pt idx="1">
                  <c:v>FY19 Actual</c:v>
                </c:pt>
                <c:pt idx="2">
                  <c:v>FY20 Actual</c:v>
                </c:pt>
                <c:pt idx="3">
                  <c:v>FY21 Actual</c:v>
                </c:pt>
                <c:pt idx="4">
                  <c:v>FY22 Actual</c:v>
                </c:pt>
                <c:pt idx="5">
                  <c:v>FY23 Actual</c:v>
                </c:pt>
                <c:pt idx="6">
                  <c:v>FY24 Actual</c:v>
                </c:pt>
                <c:pt idx="7">
                  <c:v>FY25 Enacted</c:v>
                </c:pt>
                <c:pt idx="8">
                  <c:v>FY25 as of 12-1-24</c:v>
                </c:pt>
                <c:pt idx="9">
                  <c:v>FY26 Rec.</c:v>
                </c:pt>
              </c:strCache>
            </c:strRef>
          </c:cat>
          <c:val>
            <c:numRef>
              <c:f>Sheet1!$B$2:$K$2</c:f>
              <c:numCache>
                <c:formatCode>_("$"* #,##0_);_("$"* \(#,##0\);_("$"* "-"??_);_(@_)</c:formatCode>
                <c:ptCount val="10"/>
                <c:pt idx="0">
                  <c:v>121175244</c:v>
                </c:pt>
                <c:pt idx="1">
                  <c:v>133330828</c:v>
                </c:pt>
                <c:pt idx="2">
                  <c:v>141177003</c:v>
                </c:pt>
                <c:pt idx="3">
                  <c:v>200491461</c:v>
                </c:pt>
                <c:pt idx="4">
                  <c:v>189769731</c:v>
                </c:pt>
                <c:pt idx="5">
                  <c:v>182644828</c:v>
                </c:pt>
                <c:pt idx="6">
                  <c:v>161281958</c:v>
                </c:pt>
                <c:pt idx="7">
                  <c:v>167428330</c:v>
                </c:pt>
                <c:pt idx="8">
                  <c:v>167428330</c:v>
                </c:pt>
                <c:pt idx="9">
                  <c:v>166791894</c:v>
                </c:pt>
              </c:numCache>
            </c:numRef>
          </c:val>
          <c:extLst>
            <c:ext xmlns:c16="http://schemas.microsoft.com/office/drawing/2014/chart" uri="{C3380CC4-5D6E-409C-BE32-E72D297353CC}">
              <c16:uniqueId val="{00000000-291B-4353-95A3-A0BB30A2D3BA}"/>
            </c:ext>
          </c:extLst>
        </c:ser>
        <c:ser>
          <c:idx val="1"/>
          <c:order val="1"/>
          <c:tx>
            <c:strRef>
              <c:f>Sheet1!$A$3</c:f>
              <c:strCache>
                <c:ptCount val="1"/>
                <c:pt idx="0">
                  <c:v>STAT DED</c:v>
                </c:pt>
              </c:strCache>
            </c:strRef>
          </c:tx>
          <c:spPr>
            <a:solidFill>
              <a:srgbClr val="0F253E"/>
            </a:solidFill>
          </c:spPr>
          <c:invertIfNegative val="0"/>
          <c:cat>
            <c:strRef>
              <c:f>Sheet1!$B$1:$K$1</c:f>
              <c:strCache>
                <c:ptCount val="10"/>
                <c:pt idx="0">
                  <c:v>FY18 Actual</c:v>
                </c:pt>
                <c:pt idx="1">
                  <c:v>FY19 Actual</c:v>
                </c:pt>
                <c:pt idx="2">
                  <c:v>FY20 Actual</c:v>
                </c:pt>
                <c:pt idx="3">
                  <c:v>FY21 Actual</c:v>
                </c:pt>
                <c:pt idx="4">
                  <c:v>FY22 Actual</c:v>
                </c:pt>
                <c:pt idx="5">
                  <c:v>FY23 Actual</c:v>
                </c:pt>
                <c:pt idx="6">
                  <c:v>FY24 Actual</c:v>
                </c:pt>
                <c:pt idx="7">
                  <c:v>FY25 Enacted</c:v>
                </c:pt>
                <c:pt idx="8">
                  <c:v>FY25 as of 12-1-24</c:v>
                </c:pt>
                <c:pt idx="9">
                  <c:v>FY26 Rec.</c:v>
                </c:pt>
              </c:strCache>
            </c:strRef>
          </c:cat>
          <c:val>
            <c:numRef>
              <c:f>Sheet1!$B$3:$K$3</c:f>
              <c:numCache>
                <c:formatCode>_("$"* #,##0_);_("$"* \(#,##0\);_("$"* "-"??_);_(@_)</c:formatCode>
                <c:ptCount val="10"/>
                <c:pt idx="0">
                  <c:v>100337869</c:v>
                </c:pt>
                <c:pt idx="1">
                  <c:v>103888067</c:v>
                </c:pt>
                <c:pt idx="2">
                  <c:v>102890554</c:v>
                </c:pt>
                <c:pt idx="3">
                  <c:v>94009209</c:v>
                </c:pt>
                <c:pt idx="4">
                  <c:v>97264487</c:v>
                </c:pt>
                <c:pt idx="5">
                  <c:v>99302371</c:v>
                </c:pt>
                <c:pt idx="6">
                  <c:v>86745935</c:v>
                </c:pt>
                <c:pt idx="7">
                  <c:v>114811325</c:v>
                </c:pt>
                <c:pt idx="8">
                  <c:v>114811325</c:v>
                </c:pt>
                <c:pt idx="9">
                  <c:v>115207266</c:v>
                </c:pt>
              </c:numCache>
            </c:numRef>
          </c:val>
          <c:extLst>
            <c:ext xmlns:c16="http://schemas.microsoft.com/office/drawing/2014/chart" uri="{C3380CC4-5D6E-409C-BE32-E72D297353CC}">
              <c16:uniqueId val="{00000001-291B-4353-95A3-A0BB30A2D3BA}"/>
            </c:ext>
          </c:extLst>
        </c:ser>
        <c:ser>
          <c:idx val="2"/>
          <c:order val="2"/>
          <c:tx>
            <c:strRef>
              <c:f>Sheet1!$A$4</c:f>
              <c:strCache>
                <c:ptCount val="1"/>
                <c:pt idx="0">
                  <c:v>FSGR</c:v>
                </c:pt>
              </c:strCache>
            </c:strRef>
          </c:tx>
          <c:spPr>
            <a:solidFill>
              <a:schemeClr val="accent3">
                <a:lumMod val="75000"/>
              </a:schemeClr>
            </a:solidFill>
          </c:spPr>
          <c:invertIfNegative val="0"/>
          <c:cat>
            <c:strRef>
              <c:f>Sheet1!$B$1:$K$1</c:f>
              <c:strCache>
                <c:ptCount val="10"/>
                <c:pt idx="0">
                  <c:v>FY18 Actual</c:v>
                </c:pt>
                <c:pt idx="1">
                  <c:v>FY19 Actual</c:v>
                </c:pt>
                <c:pt idx="2">
                  <c:v>FY20 Actual</c:v>
                </c:pt>
                <c:pt idx="3">
                  <c:v>FY21 Actual</c:v>
                </c:pt>
                <c:pt idx="4">
                  <c:v>FY22 Actual</c:v>
                </c:pt>
                <c:pt idx="5">
                  <c:v>FY23 Actual</c:v>
                </c:pt>
                <c:pt idx="6">
                  <c:v>FY24 Actual</c:v>
                </c:pt>
                <c:pt idx="7">
                  <c:v>FY25 Enacted</c:v>
                </c:pt>
                <c:pt idx="8">
                  <c:v>FY25 as of 12-1-24</c:v>
                </c:pt>
                <c:pt idx="9">
                  <c:v>FY26 Rec.</c:v>
                </c:pt>
              </c:strCache>
            </c:strRef>
          </c:cat>
          <c:val>
            <c:numRef>
              <c:f>Sheet1!$B$4:$K$4</c:f>
              <c:numCache>
                <c:formatCode>_("$"* #,##0_);_("$"* \(#,##0\);_("$"* "-"??_);_(@_)</c:formatCode>
                <c:ptCount val="10"/>
                <c:pt idx="0">
                  <c:v>2000</c:v>
                </c:pt>
                <c:pt idx="1">
                  <c:v>2250</c:v>
                </c:pt>
                <c:pt idx="2">
                  <c:v>66107</c:v>
                </c:pt>
                <c:pt idx="3">
                  <c:v>0</c:v>
                </c:pt>
                <c:pt idx="4">
                  <c:v>0</c:v>
                </c:pt>
                <c:pt idx="5">
                  <c:v>16000</c:v>
                </c:pt>
                <c:pt idx="6">
                  <c:v>10000</c:v>
                </c:pt>
                <c:pt idx="7">
                  <c:v>72219</c:v>
                </c:pt>
                <c:pt idx="8">
                  <c:v>72219</c:v>
                </c:pt>
                <c:pt idx="9">
                  <c:v>72219</c:v>
                </c:pt>
              </c:numCache>
            </c:numRef>
          </c:val>
          <c:extLst>
            <c:ext xmlns:c16="http://schemas.microsoft.com/office/drawing/2014/chart" uri="{C3380CC4-5D6E-409C-BE32-E72D297353CC}">
              <c16:uniqueId val="{00000002-291B-4353-95A3-A0BB30A2D3BA}"/>
            </c:ext>
          </c:extLst>
        </c:ser>
        <c:ser>
          <c:idx val="3"/>
          <c:order val="3"/>
          <c:tx>
            <c:strRef>
              <c:f>Sheet1!$A$5</c:f>
              <c:strCache>
                <c:ptCount val="1"/>
                <c:pt idx="0">
                  <c:v>IAT</c:v>
                </c:pt>
              </c:strCache>
            </c:strRef>
          </c:tx>
          <c:spPr>
            <a:solidFill>
              <a:srgbClr val="800000"/>
            </a:solidFill>
          </c:spPr>
          <c:invertIfNegative val="0"/>
          <c:cat>
            <c:strRef>
              <c:f>Sheet1!$B$1:$K$1</c:f>
              <c:strCache>
                <c:ptCount val="10"/>
                <c:pt idx="0">
                  <c:v>FY18 Actual</c:v>
                </c:pt>
                <c:pt idx="1">
                  <c:v>FY19 Actual</c:v>
                </c:pt>
                <c:pt idx="2">
                  <c:v>FY20 Actual</c:v>
                </c:pt>
                <c:pt idx="3">
                  <c:v>FY21 Actual</c:v>
                </c:pt>
                <c:pt idx="4">
                  <c:v>FY22 Actual</c:v>
                </c:pt>
                <c:pt idx="5">
                  <c:v>FY23 Actual</c:v>
                </c:pt>
                <c:pt idx="6">
                  <c:v>FY24 Actual</c:v>
                </c:pt>
                <c:pt idx="7">
                  <c:v>FY25 Enacted</c:v>
                </c:pt>
                <c:pt idx="8">
                  <c:v>FY25 as of 12-1-24</c:v>
                </c:pt>
                <c:pt idx="9">
                  <c:v>FY26 Rec.</c:v>
                </c:pt>
              </c:strCache>
            </c:strRef>
          </c:cat>
          <c:val>
            <c:numRef>
              <c:f>Sheet1!$B$5:$K$5</c:f>
              <c:numCache>
                <c:formatCode>_("$"* #,##0_);_("$"* \(#,##0\);_("$"* "-"??_);_(@_)</c:formatCode>
                <c:ptCount val="10"/>
                <c:pt idx="0">
                  <c:v>3701780</c:v>
                </c:pt>
                <c:pt idx="1">
                  <c:v>2479186</c:v>
                </c:pt>
                <c:pt idx="2">
                  <c:v>7033880</c:v>
                </c:pt>
                <c:pt idx="3">
                  <c:v>7516379</c:v>
                </c:pt>
                <c:pt idx="4">
                  <c:v>7680095</c:v>
                </c:pt>
                <c:pt idx="5">
                  <c:v>3945761</c:v>
                </c:pt>
                <c:pt idx="6">
                  <c:v>3821892</c:v>
                </c:pt>
                <c:pt idx="7">
                  <c:v>3200000</c:v>
                </c:pt>
                <c:pt idx="8">
                  <c:v>3200000</c:v>
                </c:pt>
                <c:pt idx="9">
                  <c:v>1700000</c:v>
                </c:pt>
              </c:numCache>
            </c:numRef>
          </c:val>
          <c:extLst>
            <c:ext xmlns:c16="http://schemas.microsoft.com/office/drawing/2014/chart" uri="{C3380CC4-5D6E-409C-BE32-E72D297353CC}">
              <c16:uniqueId val="{00000003-291B-4353-95A3-A0BB30A2D3BA}"/>
            </c:ext>
          </c:extLst>
        </c:ser>
        <c:ser>
          <c:idx val="4"/>
          <c:order val="4"/>
          <c:tx>
            <c:strRef>
              <c:f>Sheet1!$A$6</c:f>
              <c:strCache>
                <c:ptCount val="1"/>
                <c:pt idx="0">
                  <c:v>SGF</c:v>
                </c:pt>
              </c:strCache>
            </c:strRef>
          </c:tx>
          <c:spPr>
            <a:solidFill>
              <a:schemeClr val="accent1"/>
            </a:solidFill>
          </c:spPr>
          <c:invertIfNegative val="0"/>
          <c:cat>
            <c:strRef>
              <c:f>Sheet1!$B$1:$K$1</c:f>
              <c:strCache>
                <c:ptCount val="10"/>
                <c:pt idx="0">
                  <c:v>FY18 Actual</c:v>
                </c:pt>
                <c:pt idx="1">
                  <c:v>FY19 Actual</c:v>
                </c:pt>
                <c:pt idx="2">
                  <c:v>FY20 Actual</c:v>
                </c:pt>
                <c:pt idx="3">
                  <c:v>FY21 Actual</c:v>
                </c:pt>
                <c:pt idx="4">
                  <c:v>FY22 Actual</c:v>
                </c:pt>
                <c:pt idx="5">
                  <c:v>FY23 Actual</c:v>
                </c:pt>
                <c:pt idx="6">
                  <c:v>FY24 Actual</c:v>
                </c:pt>
                <c:pt idx="7">
                  <c:v>FY25 Enacted</c:v>
                </c:pt>
                <c:pt idx="8">
                  <c:v>FY25 as of 12-1-24</c:v>
                </c:pt>
                <c:pt idx="9">
                  <c:v>FY26 Rec.</c:v>
                </c:pt>
              </c:strCache>
            </c:strRef>
          </c:cat>
          <c:val>
            <c:numRef>
              <c:f>Sheet1!$B$6:$K$6</c:f>
              <c:numCache>
                <c:formatCode>_("$"* #,##0_);_("$"* \(#,##0\);_("$"* "-"??_);_(@_)</c:formatCode>
                <c:ptCount val="10"/>
                <c:pt idx="0">
                  <c:v>7399887</c:v>
                </c:pt>
                <c:pt idx="1">
                  <c:v>8252219</c:v>
                </c:pt>
                <c:pt idx="2">
                  <c:v>8595933</c:v>
                </c:pt>
                <c:pt idx="3">
                  <c:v>10800556</c:v>
                </c:pt>
                <c:pt idx="4">
                  <c:v>9595931</c:v>
                </c:pt>
                <c:pt idx="5">
                  <c:v>10633949</c:v>
                </c:pt>
                <c:pt idx="6">
                  <c:v>14810048</c:v>
                </c:pt>
                <c:pt idx="7">
                  <c:v>15560048</c:v>
                </c:pt>
                <c:pt idx="8">
                  <c:v>15560048</c:v>
                </c:pt>
                <c:pt idx="9">
                  <c:v>16310048</c:v>
                </c:pt>
              </c:numCache>
            </c:numRef>
          </c:val>
          <c:extLst>
            <c:ext xmlns:c16="http://schemas.microsoft.com/office/drawing/2014/chart" uri="{C3380CC4-5D6E-409C-BE32-E72D297353CC}">
              <c16:uniqueId val="{00000004-291B-4353-95A3-A0BB30A2D3BA}"/>
            </c:ext>
          </c:extLst>
        </c:ser>
        <c:dLbls>
          <c:showLegendKey val="0"/>
          <c:showVal val="0"/>
          <c:showCatName val="0"/>
          <c:showSerName val="0"/>
          <c:showPercent val="0"/>
          <c:showBubbleSize val="0"/>
        </c:dLbls>
        <c:gapWidth val="95"/>
        <c:overlap val="100"/>
        <c:axId val="-2145858264"/>
        <c:axId val="-2145862904"/>
      </c:barChart>
      <c:catAx>
        <c:axId val="-2145858264"/>
        <c:scaling>
          <c:orientation val="minMax"/>
        </c:scaling>
        <c:delete val="0"/>
        <c:axPos val="b"/>
        <c:numFmt formatCode="General" sourceLinked="0"/>
        <c:majorTickMark val="none"/>
        <c:minorTickMark val="none"/>
        <c:tickLblPos val="nextTo"/>
        <c:crossAx val="-2145862904"/>
        <c:crosses val="autoZero"/>
        <c:auto val="1"/>
        <c:lblAlgn val="ctr"/>
        <c:lblOffset val="100"/>
        <c:noMultiLvlLbl val="0"/>
      </c:catAx>
      <c:valAx>
        <c:axId val="-2145862904"/>
        <c:scaling>
          <c:orientation val="minMax"/>
        </c:scaling>
        <c:delete val="0"/>
        <c:axPos val="l"/>
        <c:majorGridlines>
          <c:spPr>
            <a:ln>
              <a:solidFill>
                <a:schemeClr val="bg1">
                  <a:lumMod val="75000"/>
                </a:schemeClr>
              </a:solidFill>
            </a:ln>
          </c:spPr>
        </c:majorGridlines>
        <c:numFmt formatCode="_(&quot;$&quot;* #,##0_);_(&quot;$&quot;* \(#,##0\);_(&quot;$&quot;* &quot;-&quot;??_);_(@_)" sourceLinked="1"/>
        <c:majorTickMark val="none"/>
        <c:minorTickMark val="none"/>
        <c:tickLblPos val="nextTo"/>
        <c:txPr>
          <a:bodyPr/>
          <a:lstStyle/>
          <a:p>
            <a:pPr>
              <a:defRPr sz="800" b="1">
                <a:latin typeface="Cambria"/>
                <a:cs typeface="Cambria"/>
              </a:defRPr>
            </a:pPr>
            <a:endParaRPr lang="en-US"/>
          </a:p>
        </c:txPr>
        <c:crossAx val="-2145858264"/>
        <c:crosses val="autoZero"/>
        <c:crossBetween val="between"/>
      </c:valAx>
      <c:dTable>
        <c:showHorzBorder val="1"/>
        <c:showVertBorder val="1"/>
        <c:showOutline val="1"/>
        <c:showKeys val="1"/>
        <c:txPr>
          <a:bodyPr/>
          <a:lstStyle/>
          <a:p>
            <a:pPr rtl="0">
              <a:defRPr sz="800">
                <a:latin typeface="Cambria"/>
                <a:cs typeface="Cambria"/>
              </a:defRPr>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50">
                <a:latin typeface="Cambria"/>
                <a:cs typeface="Cambria"/>
              </a:defRPr>
            </a:pPr>
            <a:r>
              <a:rPr lang="en-US" sz="1400" dirty="0" smtClean="0">
                <a:latin typeface="Cambria"/>
                <a:cs typeface="Cambria"/>
              </a:rPr>
              <a:t>FY26 </a:t>
            </a:r>
            <a:r>
              <a:rPr lang="en-US" sz="1400" dirty="0">
                <a:latin typeface="Cambria"/>
                <a:cs typeface="Cambria"/>
              </a:rPr>
              <a:t>Recommended</a:t>
            </a:r>
            <a:r>
              <a:rPr lang="en-US" sz="1400" baseline="0" dirty="0">
                <a:latin typeface="Cambria"/>
                <a:cs typeface="Cambria"/>
              </a:rPr>
              <a:t> </a:t>
            </a:r>
          </a:p>
          <a:p>
            <a:pPr>
              <a:defRPr sz="1050">
                <a:latin typeface="Cambria"/>
                <a:cs typeface="Cambria"/>
              </a:defRPr>
            </a:pPr>
            <a:r>
              <a:rPr lang="en-US" sz="1400" dirty="0">
                <a:latin typeface="Cambria"/>
                <a:cs typeface="Cambria"/>
              </a:rPr>
              <a:t>Total Means of Finance</a:t>
            </a:r>
          </a:p>
          <a:p>
            <a:pPr>
              <a:defRPr sz="1050">
                <a:latin typeface="Cambria"/>
                <a:cs typeface="Cambria"/>
              </a:defRPr>
            </a:pPr>
            <a:r>
              <a:rPr lang="en-US" sz="1050" dirty="0">
                <a:latin typeface="Cambria"/>
                <a:cs typeface="Cambria"/>
              </a:rPr>
              <a:t>(In Millions)</a:t>
            </a:r>
          </a:p>
        </c:rich>
      </c:tx>
      <c:layout/>
      <c:overlay val="0"/>
    </c:title>
    <c:autoTitleDeleted val="0"/>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accent1"/>
              </a:solidFill>
              <a:ln>
                <a:solidFill>
                  <a:schemeClr val="tx1"/>
                </a:solidFill>
              </a:ln>
            </c:spPr>
            <c:extLst>
              <c:ext xmlns:c16="http://schemas.microsoft.com/office/drawing/2014/chart" uri="{C3380CC4-5D6E-409C-BE32-E72D297353CC}">
                <c16:uniqueId val="{00000001-C511-48C1-8533-6DE7227C2B4D}"/>
              </c:ext>
            </c:extLst>
          </c:dPt>
          <c:dPt>
            <c:idx val="1"/>
            <c:bubble3D val="0"/>
            <c:spPr>
              <a:solidFill>
                <a:srgbClr val="800000"/>
              </a:solidFill>
              <a:ln>
                <a:solidFill>
                  <a:schemeClr val="tx1"/>
                </a:solidFill>
              </a:ln>
            </c:spPr>
            <c:extLst>
              <c:ext xmlns:c16="http://schemas.microsoft.com/office/drawing/2014/chart" uri="{C3380CC4-5D6E-409C-BE32-E72D297353CC}">
                <c16:uniqueId val="{00000003-C511-48C1-8533-6DE7227C2B4D}"/>
              </c:ext>
            </c:extLst>
          </c:dPt>
          <c:dPt>
            <c:idx val="3"/>
            <c:bubble3D val="0"/>
            <c:spPr>
              <a:solidFill>
                <a:srgbClr val="0F253E"/>
              </a:solidFill>
              <a:ln>
                <a:solidFill>
                  <a:schemeClr val="tx1"/>
                </a:solidFill>
              </a:ln>
            </c:spPr>
            <c:extLst>
              <c:ext xmlns:c16="http://schemas.microsoft.com/office/drawing/2014/chart" uri="{C3380CC4-5D6E-409C-BE32-E72D297353CC}">
                <c16:uniqueId val="{00000005-C511-48C1-8533-6DE7227C2B4D}"/>
              </c:ext>
            </c:extLst>
          </c:dPt>
          <c:dPt>
            <c:idx val="4"/>
            <c:bubble3D val="0"/>
            <c:spPr>
              <a:solidFill>
                <a:srgbClr val="948A54"/>
              </a:solidFill>
              <a:ln>
                <a:solidFill>
                  <a:schemeClr val="tx1"/>
                </a:solidFill>
              </a:ln>
            </c:spPr>
            <c:extLst>
              <c:ext xmlns:c16="http://schemas.microsoft.com/office/drawing/2014/chart" uri="{C3380CC4-5D6E-409C-BE32-E72D297353CC}">
                <c16:uniqueId val="{00000007-C511-48C1-8533-6DE7227C2B4D}"/>
              </c:ext>
            </c:extLst>
          </c:dPt>
          <c:dLbls>
            <c:dLbl>
              <c:idx val="0"/>
              <c:layout>
                <c:manualLayout>
                  <c:x val="3.0932544096103569E-2"/>
                  <c:y val="-5.889615659036235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C511-48C1-8533-6DE7227C2B4D}"/>
                </c:ext>
              </c:extLst>
            </c:dLbl>
            <c:dLbl>
              <c:idx val="1"/>
              <c:layout>
                <c:manualLayout>
                  <c:x val="0.13577705897827533"/>
                  <c:y val="-6.1485226110586655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511-48C1-8533-6DE7227C2B4D}"/>
                </c:ext>
              </c:extLst>
            </c:dLbl>
            <c:dLbl>
              <c:idx val="2"/>
              <c:layout>
                <c:manualLayout>
                  <c:x val="3.7651926763039086E-2"/>
                  <c:y val="0.11979785291433431"/>
                </c:manualLayout>
              </c:layout>
              <c:tx>
                <c:rich>
                  <a:bodyPr/>
                  <a:lstStyle/>
                  <a:p>
                    <a:r>
                      <a:rPr lang="en-US" dirty="0"/>
                      <a:t>Fees &amp; SGR
 $0.07 
Less than 1%</a:t>
                    </a:r>
                  </a:p>
                </c:rich>
              </c:tx>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8-C511-48C1-8533-6DE7227C2B4D}"/>
                </c:ext>
              </c:extLst>
            </c:dLbl>
            <c:dLbl>
              <c:idx val="3"/>
              <c:layout>
                <c:manualLayout>
                  <c:x val="4.4381217831754347E-2"/>
                  <c:y val="1.3195974561560034E-2"/>
                </c:manualLayout>
              </c:layout>
              <c:tx>
                <c:rich>
                  <a:bodyPr/>
                  <a:lstStyle/>
                  <a:p>
                    <a:r>
                      <a:rPr lang="en-US" dirty="0">
                        <a:solidFill>
                          <a:schemeClr val="tx1"/>
                        </a:solidFill>
                      </a:rPr>
                      <a:t>Stat Deds
 $</a:t>
                    </a:r>
                    <a:r>
                      <a:rPr lang="en-US" dirty="0" smtClean="0">
                        <a:solidFill>
                          <a:schemeClr val="tx1"/>
                        </a:solidFill>
                      </a:rPr>
                      <a:t>115.2 </a:t>
                    </a:r>
                    <a:r>
                      <a:rPr lang="en-US" dirty="0">
                        <a:solidFill>
                          <a:schemeClr val="tx1"/>
                        </a:solidFill>
                      </a:rPr>
                      <a:t>
</a:t>
                    </a:r>
                    <a:r>
                      <a:rPr lang="en-US" dirty="0" smtClean="0">
                        <a:solidFill>
                          <a:schemeClr val="tx1"/>
                        </a:solidFill>
                      </a:rPr>
                      <a:t>37%</a:t>
                    </a:r>
                    <a:endParaRPr lang="en-US" dirty="0">
                      <a:solidFill>
                        <a:schemeClr val="tx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4518409562796725"/>
                      <c:h val="0.15027975104475935"/>
                    </c:manualLayout>
                  </c15:layout>
                </c:ext>
                <c:ext xmlns:c16="http://schemas.microsoft.com/office/drawing/2014/chart" uri="{C3380CC4-5D6E-409C-BE32-E72D297353CC}">
                  <c16:uniqueId val="{00000005-C511-48C1-8533-6DE7227C2B4D}"/>
                </c:ext>
              </c:extLst>
            </c:dLbl>
            <c:dLbl>
              <c:idx val="4"/>
              <c:layout>
                <c:manualLayout>
                  <c:x val="0.20173679420596297"/>
                  <c:y val="9.0052507199793255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C511-48C1-8533-6DE7227C2B4D}"/>
                </c:ext>
              </c:extLst>
            </c:dLbl>
            <c:spPr>
              <a:noFill/>
              <a:ln>
                <a:noFill/>
              </a:ln>
              <a:effectLst/>
            </c:spPr>
            <c:txPr>
              <a:bodyPr/>
              <a:lstStyle/>
              <a:p>
                <a:pPr>
                  <a:defRPr sz="1000">
                    <a:latin typeface="Cambria"/>
                    <a:cs typeface="Cambria"/>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SGF</c:v>
                </c:pt>
                <c:pt idx="1">
                  <c:v>IAT</c:v>
                </c:pt>
                <c:pt idx="2">
                  <c:v>Fees &amp; SGR</c:v>
                </c:pt>
                <c:pt idx="3">
                  <c:v>Stat Deds</c:v>
                </c:pt>
                <c:pt idx="4">
                  <c:v>Federal</c:v>
                </c:pt>
              </c:strCache>
            </c:strRef>
          </c:cat>
          <c:val>
            <c:numRef>
              <c:f>Sheet1!$B$2:$B$6</c:f>
              <c:numCache>
                <c:formatCode>_("$"* #,##0.0_);_("$"* \(#,##0.0\);_("$"* "-"??_);_(@_)</c:formatCode>
                <c:ptCount val="5"/>
                <c:pt idx="0">
                  <c:v>16.3</c:v>
                </c:pt>
                <c:pt idx="1">
                  <c:v>1.7</c:v>
                </c:pt>
                <c:pt idx="2" formatCode="_(&quot;$&quot;* #,##0.00_);_(&quot;$&quot;* \(#,##0.00\);_(&quot;$&quot;* &quot;-&quot;??_);_(@_)">
                  <c:v>7.1999999999999995E-2</c:v>
                </c:pt>
                <c:pt idx="3">
                  <c:v>115.2</c:v>
                </c:pt>
                <c:pt idx="4">
                  <c:v>166.8</c:v>
                </c:pt>
              </c:numCache>
            </c:numRef>
          </c:val>
          <c:extLst>
            <c:ext xmlns:c16="http://schemas.microsoft.com/office/drawing/2014/chart" uri="{C3380CC4-5D6E-409C-BE32-E72D297353CC}">
              <c16:uniqueId val="{00000009-C511-48C1-8533-6DE7227C2B4D}"/>
            </c:ext>
          </c:extLst>
        </c:ser>
        <c:dLbls>
          <c:showLegendKey val="0"/>
          <c:showVal val="0"/>
          <c:showCatName val="0"/>
          <c:showSerName val="0"/>
          <c:showPercent val="0"/>
          <c:showBubbleSize val="0"/>
          <c:showLeaderLines val="1"/>
        </c:dLbls>
        <c:firstSliceAng val="34"/>
      </c:pieChart>
    </c:plotArea>
    <c:plotVisOnly val="1"/>
    <c:dispBlanksAs val="zero"/>
    <c:showDLblsOverMax val="0"/>
  </c:chart>
  <c:spPr>
    <a:ln>
      <a:solidFill>
        <a:schemeClr val="tx1"/>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Cambria" panose="02040503050406030204" pitchFamily="18" charset="0"/>
                <a:ea typeface="Cambria" panose="02040503050406030204" pitchFamily="18" charset="0"/>
                <a:cs typeface="+mn-cs"/>
              </a:defRPr>
            </a:pPr>
            <a:r>
              <a:rPr lang="en-US" sz="1600" dirty="0" smtClean="0">
                <a:solidFill>
                  <a:sysClr val="windowText" lastClr="000000"/>
                </a:solidFill>
                <a:latin typeface="Cambria" panose="02040503050406030204" pitchFamily="18" charset="0"/>
                <a:ea typeface="Cambria" panose="02040503050406030204" pitchFamily="18" charset="0"/>
              </a:rPr>
              <a:t>FY26 </a:t>
            </a:r>
            <a:r>
              <a:rPr lang="en-US" sz="1600" dirty="0">
                <a:solidFill>
                  <a:sysClr val="windowText" lastClr="000000"/>
                </a:solidFill>
                <a:latin typeface="Cambria" panose="02040503050406030204" pitchFamily="18" charset="0"/>
                <a:ea typeface="Cambria" panose="02040503050406030204" pitchFamily="18" charset="0"/>
              </a:rPr>
              <a:t>Recommended Expenditures</a:t>
            </a:r>
          </a:p>
        </c:rich>
      </c:tx>
      <c:layout/>
      <c:overlay val="0"/>
      <c:spPr>
        <a:solidFill>
          <a:schemeClr val="bg2">
            <a:lumMod val="90000"/>
          </a:schemeClr>
        </a:solid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1"/>
        <c:ser>
          <c:idx val="0"/>
          <c:order val="0"/>
          <c:spPr>
            <a:ln>
              <a:solidFill>
                <a:schemeClr val="tx1"/>
              </a:solidFill>
            </a:ln>
          </c:spPr>
          <c:invertIfNegative val="0"/>
          <c:dPt>
            <c:idx val="0"/>
            <c:invertIfNegative val="0"/>
            <c:bubble3D val="0"/>
            <c:spPr>
              <a:solidFill>
                <a:schemeClr val="accent3">
                  <a:lumMod val="75000"/>
                </a:schemeClr>
              </a:solidFill>
              <a:ln>
                <a:solidFill>
                  <a:schemeClr val="tx1"/>
                </a:solidFill>
              </a:ln>
              <a:effectLst/>
            </c:spPr>
            <c:extLst>
              <c:ext xmlns:c16="http://schemas.microsoft.com/office/drawing/2014/chart" uri="{C3380CC4-5D6E-409C-BE32-E72D297353CC}">
                <c16:uniqueId val="{00000001-27B5-4199-BA91-55AA0D11A567}"/>
              </c:ext>
            </c:extLst>
          </c:dPt>
          <c:dPt>
            <c:idx val="1"/>
            <c:invertIfNegative val="0"/>
            <c:bubble3D val="0"/>
            <c:spPr>
              <a:solidFill>
                <a:schemeClr val="accent5"/>
              </a:solidFill>
              <a:ln>
                <a:solidFill>
                  <a:schemeClr val="tx1"/>
                </a:solidFill>
              </a:ln>
              <a:effectLst/>
            </c:spPr>
            <c:extLst>
              <c:ext xmlns:c16="http://schemas.microsoft.com/office/drawing/2014/chart" uri="{C3380CC4-5D6E-409C-BE32-E72D297353CC}">
                <c16:uniqueId val="{00000003-27B5-4199-BA91-55AA0D11A567}"/>
              </c:ext>
            </c:extLst>
          </c:dPt>
          <c:dPt>
            <c:idx val="2"/>
            <c:invertIfNegative val="0"/>
            <c:bubble3D val="0"/>
            <c:spPr>
              <a:solidFill>
                <a:schemeClr val="accent4"/>
              </a:solidFill>
              <a:ln>
                <a:solidFill>
                  <a:schemeClr val="tx1"/>
                </a:solidFill>
              </a:ln>
              <a:effectLst/>
            </c:spPr>
            <c:extLst>
              <c:ext xmlns:c16="http://schemas.microsoft.com/office/drawing/2014/chart" uri="{C3380CC4-5D6E-409C-BE32-E72D297353CC}">
                <c16:uniqueId val="{00000005-27B5-4199-BA91-55AA0D11A567}"/>
              </c:ext>
            </c:extLst>
          </c:dPt>
          <c:dPt>
            <c:idx val="3"/>
            <c:invertIfNegative val="0"/>
            <c:bubble3D val="0"/>
            <c:spPr>
              <a:solidFill>
                <a:schemeClr val="accent3">
                  <a:lumMod val="50000"/>
                </a:schemeClr>
              </a:solidFill>
              <a:ln>
                <a:solidFill>
                  <a:schemeClr val="tx1"/>
                </a:solidFill>
              </a:ln>
              <a:effectLst/>
            </c:spPr>
            <c:extLst>
              <c:ext xmlns:c16="http://schemas.microsoft.com/office/drawing/2014/chart" uri="{C3380CC4-5D6E-409C-BE32-E72D297353CC}">
                <c16:uniqueId val="{00000007-27B5-4199-BA91-55AA0D11A567}"/>
              </c:ext>
            </c:extLst>
          </c:dPt>
          <c:dPt>
            <c:idx val="4"/>
            <c:invertIfNegative val="0"/>
            <c:bubble3D val="0"/>
            <c:spPr>
              <a:solidFill>
                <a:schemeClr val="accent5">
                  <a:lumMod val="60000"/>
                </a:schemeClr>
              </a:solidFill>
              <a:ln>
                <a:solidFill>
                  <a:schemeClr val="tx1"/>
                </a:solidFill>
              </a:ln>
              <a:effectLst/>
            </c:spPr>
            <c:extLst>
              <c:ext xmlns:c16="http://schemas.microsoft.com/office/drawing/2014/chart" uri="{C3380CC4-5D6E-409C-BE32-E72D297353CC}">
                <c16:uniqueId val="{00000009-27B5-4199-BA91-55AA0D11A56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'673'!$H$5:$H$9</c:f>
              <c:strCache>
                <c:ptCount val="5"/>
                <c:pt idx="0">
                  <c:v>TOTAL PERSONAL SERVICES</c:v>
                </c:pt>
                <c:pt idx="1">
                  <c:v>TOTAL OPERATING EXPENSES</c:v>
                </c:pt>
                <c:pt idx="2">
                  <c:v>PROFESSIONAL SERVICES</c:v>
                </c:pt>
                <c:pt idx="3">
                  <c:v>TOTAL OTHER CHARGES</c:v>
                </c:pt>
                <c:pt idx="4">
                  <c:v>TOTAL ACQ. &amp; MAJOR REPAIRS</c:v>
                </c:pt>
              </c:strCache>
            </c:strRef>
          </c:cat>
          <c:val>
            <c:numRef>
              <c:f>'673'!$I$5:$I$9</c:f>
              <c:numCache>
                <c:formatCode>"$"#,##0_);\("$"#,##0\)</c:formatCode>
                <c:ptCount val="5"/>
                <c:pt idx="0">
                  <c:v>87539323</c:v>
                </c:pt>
                <c:pt idx="1">
                  <c:v>13640983</c:v>
                </c:pt>
                <c:pt idx="2">
                  <c:v>4410410</c:v>
                </c:pt>
                <c:pt idx="3">
                  <c:v>194490711</c:v>
                </c:pt>
                <c:pt idx="4">
                  <c:v>0</c:v>
                </c:pt>
              </c:numCache>
            </c:numRef>
          </c:val>
          <c:extLst>
            <c:ext xmlns:c16="http://schemas.microsoft.com/office/drawing/2014/chart" uri="{C3380CC4-5D6E-409C-BE32-E72D297353CC}">
              <c16:uniqueId val="{0000000A-27B5-4199-BA91-55AA0D11A567}"/>
            </c:ext>
          </c:extLst>
        </c:ser>
        <c:dLbls>
          <c:dLblPos val="outEnd"/>
          <c:showLegendKey val="0"/>
          <c:showVal val="1"/>
          <c:showCatName val="0"/>
          <c:showSerName val="0"/>
          <c:showPercent val="0"/>
          <c:showBubbleSize val="0"/>
        </c:dLbls>
        <c:gapWidth val="219"/>
        <c:overlap val="-27"/>
        <c:axId val="621293944"/>
        <c:axId val="621296896"/>
      </c:barChart>
      <c:catAx>
        <c:axId val="62129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621296896"/>
        <c:crosses val="autoZero"/>
        <c:auto val="1"/>
        <c:lblAlgn val="ctr"/>
        <c:lblOffset val="100"/>
        <c:noMultiLvlLbl val="0"/>
      </c:catAx>
      <c:valAx>
        <c:axId val="6212968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621293944"/>
        <c:crosses val="autoZero"/>
        <c:crossBetween val="between"/>
      </c:valAx>
      <c:spPr>
        <a:noFill/>
        <a:ln>
          <a:noFill/>
        </a:ln>
        <a:effectLst/>
      </c:spPr>
    </c:plotArea>
    <c:plotVisOnly val="1"/>
    <c:dispBlanksAs val="gap"/>
    <c:showDLblsOverMax val="0"/>
  </c:chart>
  <c:spPr>
    <a:noFill/>
    <a:ln>
      <a:solidFill>
        <a:schemeClr val="tx2">
          <a:lumMod val="5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r>
              <a:rPr lang="en-US" sz="1200" b="1" dirty="0"/>
              <a:t>Number </a:t>
            </a:r>
          </a:p>
          <a:p>
            <a:pPr>
              <a:defRPr sz="1200" b="1"/>
            </a:pPr>
            <a:r>
              <a:rPr lang="en-US" sz="1200" b="1" dirty="0"/>
              <a:t>and </a:t>
            </a:r>
          </a:p>
          <a:p>
            <a:pPr>
              <a:defRPr sz="1200" b="1"/>
            </a:pPr>
            <a:r>
              <a:rPr lang="en-US" sz="1200" b="1" dirty="0"/>
              <a:t>Types </a:t>
            </a:r>
          </a:p>
          <a:p>
            <a:pPr>
              <a:defRPr sz="1200" b="1"/>
            </a:pPr>
            <a:r>
              <a:rPr lang="en-US" sz="1200" b="1" dirty="0"/>
              <a:t>of </a:t>
            </a:r>
          </a:p>
          <a:p>
            <a:pPr>
              <a:defRPr sz="1200" b="1"/>
            </a:pPr>
            <a:r>
              <a:rPr lang="en-US" sz="1200" b="1" dirty="0"/>
              <a:t>Positions</a:t>
            </a:r>
          </a:p>
        </c:rich>
      </c:tx>
      <c:layout>
        <c:manualLayout>
          <c:xMode val="edge"/>
          <c:yMode val="edge"/>
          <c:x val="5.3218707469848553E-2"/>
          <c:y val="0.215927067876393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manualLayout>
          <c:layoutTarget val="inner"/>
          <c:xMode val="edge"/>
          <c:yMode val="edge"/>
          <c:x val="0.26799532502841272"/>
          <c:y val="0.13343815343190976"/>
          <c:w val="0.71056083695130956"/>
          <c:h val="0.63356562854662113"/>
        </c:manualLayout>
      </c:layout>
      <c:barChart>
        <c:barDir val="col"/>
        <c:grouping val="clustered"/>
        <c:varyColors val="0"/>
        <c:ser>
          <c:idx val="0"/>
          <c:order val="0"/>
          <c:tx>
            <c:strRef>
              <c:f>Sheet1!$B$1</c:f>
              <c:strCache>
                <c:ptCount val="1"/>
                <c:pt idx="0">
                  <c:v>Total FTEs (1st July Report)</c:v>
                </c:pt>
              </c:strCache>
            </c:strRef>
          </c:tx>
          <c:spPr>
            <a:solidFill>
              <a:schemeClr val="tx2">
                <a:lumMod val="50000"/>
              </a:schemeClr>
            </a:solidFill>
            <a:ln>
              <a:solidFill>
                <a:schemeClr val="tx1"/>
              </a:solidFill>
            </a:ln>
            <a:effectLst/>
          </c:spPr>
          <c:invertIfNegative val="0"/>
          <c:cat>
            <c:strRef>
              <c:f>Sheet1!$A$2:$A$6</c:f>
              <c:strCache>
                <c:ptCount val="4"/>
                <c:pt idx="0">
                  <c:v>2023</c:v>
                </c:pt>
                <c:pt idx="1">
                  <c:v>2024</c:v>
                </c:pt>
                <c:pt idx="2">
                  <c:v>2025</c:v>
                </c:pt>
                <c:pt idx="3">
                  <c:v>2026 Rec.</c:v>
                </c:pt>
              </c:strCache>
            </c:strRef>
          </c:cat>
          <c:val>
            <c:numRef>
              <c:f>Sheet1!$B$2:$B$6</c:f>
              <c:numCache>
                <c:formatCode>_(* #,##0_);_(* \(#,##0\);_(* "-"??_);_(@_)</c:formatCode>
                <c:ptCount val="4"/>
                <c:pt idx="0">
                  <c:v>821</c:v>
                </c:pt>
                <c:pt idx="1">
                  <c:v>828</c:v>
                </c:pt>
                <c:pt idx="2">
                  <c:v>816</c:v>
                </c:pt>
                <c:pt idx="3">
                  <c:v>0</c:v>
                </c:pt>
              </c:numCache>
            </c:numRef>
          </c:val>
          <c:extLst>
            <c:ext xmlns:c16="http://schemas.microsoft.com/office/drawing/2014/chart" uri="{C3380CC4-5D6E-409C-BE32-E72D297353CC}">
              <c16:uniqueId val="{00000000-DE31-4D0E-B008-499460011ABB}"/>
            </c:ext>
          </c:extLst>
        </c:ser>
        <c:ser>
          <c:idx val="1"/>
          <c:order val="1"/>
          <c:tx>
            <c:strRef>
              <c:f>Sheet1!$C$1</c:f>
              <c:strCache>
                <c:ptCount val="1"/>
                <c:pt idx="0">
                  <c:v>Authorized T.O. Positions</c:v>
                </c:pt>
              </c:strCache>
            </c:strRef>
          </c:tx>
          <c:spPr>
            <a:solidFill>
              <a:srgbClr val="9A0000"/>
            </a:solidFill>
            <a:ln>
              <a:solidFill>
                <a:schemeClr val="tx1"/>
              </a:solidFill>
            </a:ln>
            <a:effectLst/>
          </c:spPr>
          <c:invertIfNegative val="0"/>
          <c:cat>
            <c:strRef>
              <c:f>Sheet1!$A$2:$A$6</c:f>
              <c:strCache>
                <c:ptCount val="4"/>
                <c:pt idx="0">
                  <c:v>2023</c:v>
                </c:pt>
                <c:pt idx="1">
                  <c:v>2024</c:v>
                </c:pt>
                <c:pt idx="2">
                  <c:v>2025</c:v>
                </c:pt>
                <c:pt idx="3">
                  <c:v>2026 Rec.</c:v>
                </c:pt>
              </c:strCache>
            </c:strRef>
          </c:cat>
          <c:val>
            <c:numRef>
              <c:f>Sheet1!$C$2:$C$6</c:f>
              <c:numCache>
                <c:formatCode>_(* #,##0_);_(* \(#,##0\);_(* "-"??_);_(@_)</c:formatCode>
                <c:ptCount val="4"/>
                <c:pt idx="0">
                  <c:v>878</c:v>
                </c:pt>
                <c:pt idx="1">
                  <c:v>873</c:v>
                </c:pt>
                <c:pt idx="2">
                  <c:v>873</c:v>
                </c:pt>
                <c:pt idx="3">
                  <c:v>868</c:v>
                </c:pt>
              </c:numCache>
            </c:numRef>
          </c:val>
          <c:extLst>
            <c:ext xmlns:c16="http://schemas.microsoft.com/office/drawing/2014/chart" uri="{C3380CC4-5D6E-409C-BE32-E72D297353CC}">
              <c16:uniqueId val="{00000001-DE31-4D0E-B008-499460011ABB}"/>
            </c:ext>
          </c:extLst>
        </c:ser>
        <c:ser>
          <c:idx val="2"/>
          <c:order val="2"/>
          <c:tx>
            <c:strRef>
              <c:f>Sheet1!$D$1</c:f>
              <c:strCache>
                <c:ptCount val="1"/>
                <c:pt idx="0">
                  <c:v>Other Charges Positions</c:v>
                </c:pt>
              </c:strCache>
            </c:strRef>
          </c:tx>
          <c:spPr>
            <a:solidFill>
              <a:schemeClr val="accent4">
                <a:lumMod val="75000"/>
              </a:schemeClr>
            </a:solidFill>
            <a:ln>
              <a:solidFill>
                <a:schemeClr val="tx1"/>
              </a:solidFill>
            </a:ln>
            <a:effectLst/>
          </c:spPr>
          <c:invertIfNegative val="0"/>
          <c:cat>
            <c:strRef>
              <c:f>Sheet1!$A$2:$A$6</c:f>
              <c:strCache>
                <c:ptCount val="4"/>
                <c:pt idx="0">
                  <c:v>2023</c:v>
                </c:pt>
                <c:pt idx="1">
                  <c:v>2024</c:v>
                </c:pt>
                <c:pt idx="2">
                  <c:v>2025</c:v>
                </c:pt>
                <c:pt idx="3">
                  <c:v>2026 Rec.</c:v>
                </c:pt>
              </c:strCache>
            </c:strRef>
          </c:cat>
          <c:val>
            <c:numRef>
              <c:f>Sheet1!$D$2:$D$6</c:f>
              <c:numCache>
                <c:formatCode>_(* #,##0_);_(* \(#,##0\);_(* "-"??_);_(@_)</c:formatCode>
                <c:ptCount val="4"/>
                <c:pt idx="0">
                  <c:v>0</c:v>
                </c:pt>
                <c:pt idx="1">
                  <c:v>0</c:v>
                </c:pt>
                <c:pt idx="2">
                  <c:v>0</c:v>
                </c:pt>
                <c:pt idx="3">
                  <c:v>0</c:v>
                </c:pt>
              </c:numCache>
            </c:numRef>
          </c:val>
          <c:extLst>
            <c:ext xmlns:c16="http://schemas.microsoft.com/office/drawing/2014/chart" uri="{C3380CC4-5D6E-409C-BE32-E72D297353CC}">
              <c16:uniqueId val="{00000002-DE31-4D0E-B008-499460011ABB}"/>
            </c:ext>
          </c:extLst>
        </c:ser>
        <c:dLbls>
          <c:showLegendKey val="0"/>
          <c:showVal val="0"/>
          <c:showCatName val="0"/>
          <c:showSerName val="0"/>
          <c:showPercent val="0"/>
          <c:showBubbleSize val="0"/>
        </c:dLbls>
        <c:gapWidth val="150"/>
        <c:axId val="241625984"/>
        <c:axId val="241625328"/>
      </c:barChart>
      <c:catAx>
        <c:axId val="24162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328"/>
        <c:crosses val="autoZero"/>
        <c:auto val="1"/>
        <c:lblAlgn val="ctr"/>
        <c:lblOffset val="100"/>
        <c:noMultiLvlLbl val="0"/>
      </c:catAx>
      <c:valAx>
        <c:axId val="2416253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sz="800">
          <a:solidFill>
            <a:schemeClr val="tx1"/>
          </a:solidFill>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r>
              <a:rPr lang="en-US" sz="1200" b="1" i="0" baseline="0" dirty="0" smtClean="0">
                <a:effectLst/>
              </a:rPr>
              <a:t>FY26 Recommended Department Positions </a:t>
            </a:r>
            <a:endParaRPr lang="en-US" sz="1200" dirty="0" smtClean="0">
              <a:effectLst/>
            </a:endParaRPr>
          </a:p>
          <a:p>
            <a:pPr>
              <a:defRPr sz="1100" b="1"/>
            </a:pPr>
            <a:r>
              <a:rPr lang="en-US" sz="1200" b="1" i="0" baseline="0" dirty="0" smtClean="0">
                <a:effectLst/>
              </a:rPr>
              <a:t>as a portion of </a:t>
            </a:r>
            <a:endParaRPr lang="en-US" sz="1200" dirty="0" smtClean="0">
              <a:effectLst/>
            </a:endParaRPr>
          </a:p>
          <a:p>
            <a:pPr>
              <a:defRPr sz="1100" b="1"/>
            </a:pPr>
            <a:r>
              <a:rPr lang="en-US" sz="1200" b="1" i="0" baseline="0" dirty="0" smtClean="0">
                <a:effectLst/>
              </a:rPr>
              <a:t>FY26 Recommended HB1 Authorized Positions</a:t>
            </a:r>
            <a:endParaRPr lang="en-US" sz="1200" dirty="0">
              <a:effectLst/>
            </a:endParaRPr>
          </a:p>
        </c:rich>
      </c:tx>
      <c:layout>
        <c:manualLayout>
          <c:xMode val="edge"/>
          <c:yMode val="edge"/>
          <c:x val="0.10719691009630548"/>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pieChart>
        <c:varyColors val="1"/>
        <c:ser>
          <c:idx val="0"/>
          <c:order val="0"/>
          <c:tx>
            <c:strRef>
              <c:f>Sheet1!$B$1</c:f>
              <c:strCache>
                <c:ptCount val="1"/>
                <c:pt idx="0">
                  <c:v>33777</c:v>
                </c:pt>
              </c:strCache>
            </c:strRef>
          </c:tx>
          <c:spPr>
            <a:ln w="3175">
              <a:solidFill>
                <a:schemeClr val="tx1"/>
              </a:solidFill>
            </a:ln>
          </c:spPr>
          <c:dPt>
            <c:idx val="0"/>
            <c:bubble3D val="0"/>
            <c:spPr>
              <a:solidFill>
                <a:schemeClr val="accent1"/>
              </a:solidFill>
              <a:ln w="3175">
                <a:solidFill>
                  <a:schemeClr val="tx1"/>
                </a:solidFill>
              </a:ln>
              <a:effectLst/>
            </c:spPr>
            <c:extLst>
              <c:ext xmlns:c16="http://schemas.microsoft.com/office/drawing/2014/chart" uri="{C3380CC4-5D6E-409C-BE32-E72D297353CC}">
                <c16:uniqueId val="{00000001-D9EE-1D40-8A26-FCC76868769C}"/>
              </c:ext>
            </c:extLst>
          </c:dPt>
          <c:dPt>
            <c:idx val="1"/>
            <c:bubble3D val="0"/>
            <c:spPr>
              <a:solidFill>
                <a:schemeClr val="accent2"/>
              </a:solidFill>
              <a:ln w="3175">
                <a:solidFill>
                  <a:schemeClr val="tx1"/>
                </a:solidFill>
              </a:ln>
              <a:effectLst/>
            </c:spPr>
            <c:extLst>
              <c:ext xmlns:c16="http://schemas.microsoft.com/office/drawing/2014/chart" uri="{C3380CC4-5D6E-409C-BE32-E72D297353CC}">
                <c16:uniqueId val="{00000002-D9EE-1D40-8A26-FCC76868769C}"/>
              </c:ext>
            </c:extLst>
          </c:dPt>
          <c:dLbls>
            <c:dLbl>
              <c:idx val="0"/>
              <c:layout>
                <c:manualLayout>
                  <c:x val="6.239269292567998E-3"/>
                  <c:y val="6.267082747479926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0103365424837453"/>
                      <c:h val="0.18041003947929887"/>
                    </c:manualLayout>
                  </c15:layout>
                </c:ext>
                <c:ext xmlns:c16="http://schemas.microsoft.com/office/drawing/2014/chart" uri="{C3380CC4-5D6E-409C-BE32-E72D297353CC}">
                  <c16:uniqueId val="{00000001-D9EE-1D40-8A26-FCC76868769C}"/>
                </c:ext>
              </c:extLst>
            </c:dLbl>
            <c:dLbl>
              <c:idx val="1"/>
              <c:layout>
                <c:manualLayout>
                  <c:x val="-1.1247889783925442E-16"/>
                  <c:y val="4.1904754877705166E-3"/>
                </c:manualLayout>
              </c:layout>
              <c:tx>
                <c:rich>
                  <a:bodyPr/>
                  <a:lstStyle/>
                  <a:p>
                    <a:r>
                      <a:rPr lang="en-US" dirty="0" smtClean="0"/>
                      <a:t>Workforce Commission</a:t>
                    </a:r>
                    <a:r>
                      <a:rPr lang="en-US" baseline="0" dirty="0"/>
                      <a:t>
</a:t>
                    </a:r>
                    <a:fld id="{980F7CA6-7010-42B7-8FE7-BF6989A7BA7B}" type="VALUE">
                      <a:rPr lang="en-US" baseline="0"/>
                      <a:pPr/>
                      <a:t>[VALUE]</a:t>
                    </a:fld>
                    <a:r>
                      <a:rPr lang="en-US" baseline="0" dirty="0"/>
                      <a:t>
</a:t>
                    </a:r>
                    <a:fld id="{91F284D1-6A2D-484C-AF26-3C5DCACF7040}" type="PERCENTAGE">
                      <a:rPr lang="en-US" baseline="0"/>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6756974803292752"/>
                      <c:h val="0.1830539744973623"/>
                    </c:manualLayout>
                  </c15:layout>
                  <c15:dlblFieldTable/>
                  <c15:showDataLabelsRange val="0"/>
                </c:ext>
                <c:ext xmlns:c16="http://schemas.microsoft.com/office/drawing/2014/chart" uri="{C3380CC4-5D6E-409C-BE32-E72D297353CC}">
                  <c16:uniqueId val="{00000002-D9EE-1D40-8A26-FCC76868769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Total State</c:v>
                </c:pt>
                <c:pt idx="1">
                  <c:v>Executive Dept.</c:v>
                </c:pt>
              </c:strCache>
            </c:strRef>
          </c:cat>
          <c:val>
            <c:numRef>
              <c:f>Sheet1!$B$2:$B$3</c:f>
              <c:numCache>
                <c:formatCode>_(* #,##0_);_(* \(#,##0\);_(* "-"??_);_(@_)</c:formatCode>
                <c:ptCount val="2"/>
                <c:pt idx="0">
                  <c:v>33777</c:v>
                </c:pt>
                <c:pt idx="1">
                  <c:v>868</c:v>
                </c:pt>
              </c:numCache>
            </c:numRef>
          </c:val>
          <c:extLst>
            <c:ext xmlns:c16="http://schemas.microsoft.com/office/drawing/2014/chart" uri="{C3380CC4-5D6E-409C-BE32-E72D297353CC}">
              <c16:uniqueId val="{00000000-D9EE-1D40-8A26-FCC76868769C}"/>
            </c:ext>
          </c:extLst>
        </c:ser>
        <c:dLbls>
          <c:showLegendKey val="0"/>
          <c:showVal val="0"/>
          <c:showCatName val="0"/>
          <c:showSerName val="0"/>
          <c:showPercent val="0"/>
          <c:showBubbleSize val="0"/>
          <c:showLeaderLines val="0"/>
        </c:dLbls>
        <c:firstSliceAng val="144"/>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FY18 Authorized Positions by Office</c:v>
                </c:pt>
              </c:strCache>
            </c:strRef>
          </c:tx>
          <c:spPr>
            <a:ln>
              <a:solidFill>
                <a:sysClr val="windowText" lastClr="000000"/>
              </a:solidFill>
            </a:ln>
          </c:spPr>
          <c:dPt>
            <c:idx val="0"/>
            <c:bubble3D val="0"/>
            <c:spPr>
              <a:solidFill>
                <a:srgbClr val="4F81BD"/>
              </a:solidFill>
              <a:ln>
                <a:solidFill>
                  <a:sysClr val="windowText" lastClr="000000"/>
                </a:solidFill>
              </a:ln>
            </c:spPr>
            <c:extLst>
              <c:ext xmlns:c16="http://schemas.microsoft.com/office/drawing/2014/chart" uri="{C3380CC4-5D6E-409C-BE32-E72D297353CC}">
                <c16:uniqueId val="{00000001-DB93-4F85-806D-139B7B798830}"/>
              </c:ext>
            </c:extLst>
          </c:dPt>
          <c:dPt>
            <c:idx val="1"/>
            <c:bubble3D val="0"/>
            <c:spPr>
              <a:solidFill>
                <a:srgbClr val="800000"/>
              </a:solidFill>
              <a:ln>
                <a:solidFill>
                  <a:sysClr val="windowText" lastClr="000000"/>
                </a:solidFill>
              </a:ln>
            </c:spPr>
            <c:extLst>
              <c:ext xmlns:c16="http://schemas.microsoft.com/office/drawing/2014/chart" uri="{C3380CC4-5D6E-409C-BE32-E72D297353CC}">
                <c16:uniqueId val="{00000003-DB93-4F85-806D-139B7B798830}"/>
              </c:ext>
            </c:extLst>
          </c:dPt>
          <c:dPt>
            <c:idx val="2"/>
            <c:bubble3D val="0"/>
            <c:spPr>
              <a:solidFill>
                <a:srgbClr val="8064A2">
                  <a:lumMod val="50000"/>
                </a:srgbClr>
              </a:solidFill>
              <a:ln>
                <a:solidFill>
                  <a:sysClr val="windowText" lastClr="000000"/>
                </a:solidFill>
              </a:ln>
            </c:spPr>
            <c:extLst>
              <c:ext xmlns:c16="http://schemas.microsoft.com/office/drawing/2014/chart" uri="{C3380CC4-5D6E-409C-BE32-E72D297353CC}">
                <c16:uniqueId val="{00000005-DB93-4F85-806D-139B7B798830}"/>
              </c:ext>
            </c:extLst>
          </c:dPt>
          <c:dPt>
            <c:idx val="3"/>
            <c:bubble3D val="0"/>
            <c:spPr>
              <a:solidFill>
                <a:srgbClr val="EEECE1">
                  <a:lumMod val="50000"/>
                </a:srgbClr>
              </a:solidFill>
              <a:ln>
                <a:solidFill>
                  <a:sysClr val="windowText" lastClr="000000"/>
                </a:solidFill>
              </a:ln>
            </c:spPr>
            <c:extLst>
              <c:ext xmlns:c16="http://schemas.microsoft.com/office/drawing/2014/chart" uri="{C3380CC4-5D6E-409C-BE32-E72D297353CC}">
                <c16:uniqueId val="{00000007-DB93-4F85-806D-139B7B798830}"/>
              </c:ext>
            </c:extLst>
          </c:dPt>
          <c:dPt>
            <c:idx val="4"/>
            <c:bubble3D val="0"/>
            <c:spPr>
              <a:solidFill>
                <a:sysClr val="window" lastClr="FFFFFF">
                  <a:lumMod val="75000"/>
                </a:sysClr>
              </a:solidFill>
              <a:ln>
                <a:solidFill>
                  <a:sysClr val="windowText" lastClr="000000"/>
                </a:solidFill>
              </a:ln>
            </c:spPr>
            <c:extLst>
              <c:ext xmlns:c16="http://schemas.microsoft.com/office/drawing/2014/chart" uri="{C3380CC4-5D6E-409C-BE32-E72D297353CC}">
                <c16:uniqueId val="{00000009-DB93-4F85-806D-139B7B798830}"/>
              </c:ext>
            </c:extLst>
          </c:dPt>
          <c:dPt>
            <c:idx val="5"/>
            <c:bubble3D val="0"/>
            <c:spPr>
              <a:solidFill>
                <a:srgbClr val="0F253E"/>
              </a:solidFill>
              <a:ln>
                <a:solidFill>
                  <a:sysClr val="windowText" lastClr="000000"/>
                </a:solidFill>
              </a:ln>
            </c:spPr>
            <c:extLst>
              <c:ext xmlns:c16="http://schemas.microsoft.com/office/drawing/2014/chart" uri="{C3380CC4-5D6E-409C-BE32-E72D297353CC}">
                <c16:uniqueId val="{0000000B-DB93-4F85-806D-139B7B798830}"/>
              </c:ext>
            </c:extLst>
          </c:dPt>
          <c:dLbls>
            <c:dLbl>
              <c:idx val="0"/>
              <c:layout>
                <c:manualLayout>
                  <c:x val="-5.3837010869579406E-2"/>
                  <c:y val="-1.8662108025970438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DB93-4F85-806D-139B7B798830}"/>
                </c:ext>
              </c:extLst>
            </c:dLbl>
            <c:dLbl>
              <c:idx val="1"/>
              <c:layout>
                <c:manualLayout>
                  <c:x val="-8.4150155106290161E-2"/>
                  <c:y val="-6.1905419717272182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B93-4F85-806D-139B7B798830}"/>
                </c:ext>
              </c:extLst>
            </c:dLbl>
            <c:dLbl>
              <c:idx val="2"/>
              <c:layout>
                <c:manualLayout>
                  <c:x val="-0.17512333586808199"/>
                  <c:y val="0.21850640283838399"/>
                </c:manualLayout>
              </c:layout>
              <c:tx>
                <c:rich>
                  <a:bodyPr/>
                  <a:lstStyle/>
                  <a:p>
                    <a:r>
                      <a:rPr lang="en-US" dirty="0">
                        <a:solidFill>
                          <a:schemeClr val="bg1"/>
                        </a:solidFill>
                      </a:rPr>
                      <a:t>Workforce Development
</a:t>
                    </a:r>
                    <a:r>
                      <a:rPr lang="en-US" dirty="0" smtClean="0">
                        <a:solidFill>
                          <a:schemeClr val="bg1"/>
                        </a:solidFill>
                      </a:rPr>
                      <a:t>412</a:t>
                    </a:r>
                    <a:r>
                      <a:rPr lang="en-US" dirty="0">
                        <a:solidFill>
                          <a:schemeClr val="bg1"/>
                        </a:solidFill>
                      </a:rPr>
                      <a:t>
45%</a:t>
                    </a:r>
                  </a:p>
                </c:rich>
              </c:tx>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DB93-4F85-806D-139B7B798830}"/>
                </c:ext>
              </c:extLst>
            </c:dLbl>
            <c:dLbl>
              <c:idx val="3"/>
              <c:layout>
                <c:manualLayout>
                  <c:x val="-0.11029149749164563"/>
                  <c:y val="-0.15789473684210537"/>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DB93-4F85-806D-139B7B798830}"/>
                </c:ext>
              </c:extLst>
            </c:dLbl>
            <c:dLbl>
              <c:idx val="4"/>
              <c:layout>
                <c:manualLayout>
                  <c:x val="0.17774295873830698"/>
                  <c:y val="-0.15946148178846065"/>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DB93-4F85-806D-139B7B798830}"/>
                </c:ext>
              </c:extLst>
            </c:dLbl>
            <c:dLbl>
              <c:idx val="5"/>
              <c:layout>
                <c:manualLayout>
                  <c:x val="-7.2225910360233472E-2"/>
                  <c:y val="0.1279258184832158"/>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DB93-4F85-806D-139B7B798830}"/>
                </c:ext>
              </c:extLst>
            </c:dLbl>
            <c:dLbl>
              <c:idx val="6"/>
              <c:delete val="1"/>
              <c:extLst>
                <c:ext xmlns:c15="http://schemas.microsoft.com/office/drawing/2012/chart" uri="{CE6537A1-D6FC-4f65-9D91-7224C49458BB}"/>
                <c:ext xmlns:c16="http://schemas.microsoft.com/office/drawing/2014/chart" uri="{C3380CC4-5D6E-409C-BE32-E72D297353CC}">
                  <c16:uniqueId val="{0000000D-DB93-4F85-806D-139B7B798830}"/>
                </c:ext>
              </c:extLst>
            </c:dLbl>
            <c:spPr>
              <a:noFill/>
              <a:ln>
                <a:noFill/>
              </a:ln>
              <a:effectLst/>
            </c:spPr>
            <c:txPr>
              <a:bodyPr/>
              <a:lstStyle/>
              <a:p>
                <a:pPr>
                  <a:defRPr sz="110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Sheet1!$A$2:$A$9</c:f>
              <c:strCache>
                <c:ptCount val="6"/>
                <c:pt idx="0">
                  <c:v>Office of the Secretary</c:v>
                </c:pt>
                <c:pt idx="1">
                  <c:v>Management and Finance</c:v>
                </c:pt>
                <c:pt idx="2">
                  <c:v>Workforce Development</c:v>
                </c:pt>
                <c:pt idx="3">
                  <c:v>Unemployment Insurance Administration</c:v>
                </c:pt>
                <c:pt idx="4">
                  <c:v>Workers Compensation Administration</c:v>
                </c:pt>
                <c:pt idx="5">
                  <c:v>2nd Injury Board</c:v>
                </c:pt>
              </c:strCache>
            </c:strRef>
          </c:cat>
          <c:val>
            <c:numRef>
              <c:f>Sheet1!$B$2:$B$9</c:f>
              <c:numCache>
                <c:formatCode>_(* #,##0_);_(* \(#,##0\);_(* "-"??_);_(@_)</c:formatCode>
                <c:ptCount val="7"/>
                <c:pt idx="0">
                  <c:v>24</c:v>
                </c:pt>
                <c:pt idx="1">
                  <c:v>64</c:v>
                </c:pt>
                <c:pt idx="2" formatCode="General">
                  <c:v>412</c:v>
                </c:pt>
                <c:pt idx="3">
                  <c:v>232</c:v>
                </c:pt>
                <c:pt idx="4">
                  <c:v>125</c:v>
                </c:pt>
                <c:pt idx="5">
                  <c:v>11</c:v>
                </c:pt>
              </c:numCache>
            </c:numRef>
          </c:val>
          <c:extLst>
            <c:ext xmlns:c16="http://schemas.microsoft.com/office/drawing/2014/chart" uri="{C3380CC4-5D6E-409C-BE32-E72D297353CC}">
              <c16:uniqueId val="{0000000E-DB93-4F85-806D-139B7B798830}"/>
            </c:ext>
          </c:extLst>
        </c:ser>
        <c:dLbls>
          <c:showLegendKey val="0"/>
          <c:showVal val="0"/>
          <c:showCatName val="0"/>
          <c:showSerName val="0"/>
          <c:showPercent val="0"/>
          <c:showBubbleSize val="0"/>
          <c:showLeaderLines val="1"/>
        </c:dLbls>
        <c:firstSliceAng val="267"/>
      </c:pieChart>
      <c:dTable>
        <c:showHorzBorder val="1"/>
        <c:showVertBorder val="1"/>
        <c:showOutline val="1"/>
        <c:showKeys val="1"/>
        <c:txPr>
          <a:bodyPr/>
          <a:lstStyle/>
          <a:p>
            <a:pPr rtl="0">
              <a:defRPr sz="1100"/>
            </a:pPr>
            <a:endParaRPr lang="en-US"/>
          </a:p>
        </c:txPr>
      </c:dTable>
    </c:plotArea>
    <c:plotVisOnly val="1"/>
    <c:dispBlanksAs val="zero"/>
    <c:showDLblsOverMax val="0"/>
  </c:chart>
  <c:txPr>
    <a:bodyPr/>
    <a:lstStyle/>
    <a:p>
      <a:pPr>
        <a:defRPr sz="1400">
          <a:latin typeface="Cambri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rgbClr val="800002"/>
              </a:solidFill>
              <a:ln>
                <a:solidFill>
                  <a:schemeClr val="tx1"/>
                </a:solidFill>
              </a:ln>
            </c:spPr>
            <c:extLst>
              <c:ext xmlns:c16="http://schemas.microsoft.com/office/drawing/2014/chart" uri="{C3380CC4-5D6E-409C-BE32-E72D297353CC}">
                <c16:uniqueId val="{00000000-61E2-45D0-80EC-FBAE1EA77ABD}"/>
              </c:ext>
            </c:extLst>
          </c:dPt>
          <c:dPt>
            <c:idx val="1"/>
            <c:bubble3D val="0"/>
            <c:spPr>
              <a:solidFill>
                <a:srgbClr val="0F253E"/>
              </a:solidFill>
              <a:ln>
                <a:solidFill>
                  <a:schemeClr val="tx1"/>
                </a:solidFill>
              </a:ln>
            </c:spPr>
            <c:extLst>
              <c:ext xmlns:c16="http://schemas.microsoft.com/office/drawing/2014/chart" uri="{C3380CC4-5D6E-409C-BE32-E72D297353CC}">
                <c16:uniqueId val="{00000001-61E2-45D0-80EC-FBAE1EA77ABD}"/>
              </c:ext>
            </c:extLst>
          </c:dPt>
          <c:dLbls>
            <c:dLbl>
              <c:idx val="0"/>
              <c:layout>
                <c:manualLayout>
                  <c:x val="0.24583531441335107"/>
                  <c:y val="1.161327878269908E-2"/>
                </c:manualLayout>
              </c:layou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61E2-45D0-80EC-FBAE1EA77ABD}"/>
                </c:ext>
              </c:extLst>
            </c:dLbl>
            <c:dLbl>
              <c:idx val="1"/>
              <c:layout>
                <c:manualLayout>
                  <c:x val="-0.15277554627906542"/>
                  <c:y val="-3.4914713977519333E-3"/>
                </c:manualLayout>
              </c:layout>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61E2-45D0-80EC-FBAE1EA77ABD}"/>
                </c:ext>
              </c:extLst>
            </c:dLbl>
            <c:spPr>
              <a:noFill/>
              <a:ln>
                <a:noFill/>
              </a:ln>
              <a:effectLst/>
            </c:spPr>
            <c:txPr>
              <a:bodyPr/>
              <a:lstStyle/>
              <a:p>
                <a:pPr>
                  <a:defRPr sz="1400">
                    <a:solidFill>
                      <a:schemeClr val="bg1"/>
                    </a:solidFill>
                    <a:latin typeface="Cambria"/>
                    <a:cs typeface="Cambria"/>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Discretionary</c:v>
                </c:pt>
                <c:pt idx="1">
                  <c:v>Non-Discretionary</c:v>
                </c:pt>
              </c:strCache>
            </c:strRef>
          </c:cat>
          <c:val>
            <c:numRef>
              <c:f>Sheet1!$B$2:$B$3</c:f>
              <c:numCache>
                <c:formatCode>General</c:formatCode>
                <c:ptCount val="2"/>
                <c:pt idx="0">
                  <c:v>277.3</c:v>
                </c:pt>
                <c:pt idx="1">
                  <c:v>22.8</c:v>
                </c:pt>
              </c:numCache>
            </c:numRef>
          </c:val>
          <c:extLst>
            <c:ext xmlns:c16="http://schemas.microsoft.com/office/drawing/2014/chart" uri="{C3380CC4-5D6E-409C-BE32-E72D297353CC}">
              <c16:uniqueId val="{00000002-61E2-45D0-80EC-FBAE1EA77ABD}"/>
            </c:ext>
          </c:extLst>
        </c:ser>
        <c:dLbls>
          <c:showLegendKey val="0"/>
          <c:showVal val="0"/>
          <c:showCatName val="0"/>
          <c:showSerName val="0"/>
          <c:showPercent val="0"/>
          <c:showBubbleSize val="0"/>
          <c:showLeaderLines val="0"/>
        </c:dLbls>
        <c:firstSliceAng val="104"/>
      </c:pieChart>
    </c:plotArea>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83461548924814"/>
          <c:y val="3.6462585826349779E-2"/>
          <c:w val="0.7134116914970785"/>
          <c:h val="0.63231700570137384"/>
        </c:manualLayout>
      </c:layout>
      <c:lineChart>
        <c:grouping val="standard"/>
        <c:varyColors val="0"/>
        <c:ser>
          <c:idx val="0"/>
          <c:order val="0"/>
          <c:tx>
            <c:strRef>
              <c:f>Sheet1!$B$1</c:f>
              <c:strCache>
                <c:ptCount val="1"/>
                <c:pt idx="0">
                  <c:v>Enacted Budget</c:v>
                </c:pt>
              </c:strCache>
            </c:strRef>
          </c:tx>
          <c:spPr>
            <a:ln w="28575" cap="rnd">
              <a:solidFill>
                <a:schemeClr val="accent1"/>
              </a:solidFill>
              <a:round/>
            </a:ln>
            <a:effectLst/>
          </c:spPr>
          <c:marker>
            <c:symbol val="x"/>
            <c:size val="4"/>
            <c:spPr>
              <a:solidFill>
                <a:srgbClr val="0070C0"/>
              </a:solidFill>
              <a:ln w="9525">
                <a:solidFill>
                  <a:schemeClr val="accent1"/>
                </a:solidFill>
              </a:ln>
              <a:effectLst/>
            </c:spPr>
          </c:marker>
          <c:cat>
            <c:strRef>
              <c:f>Sheet1!$A$2:$A$8</c:f>
              <c:strCache>
                <c:ptCount val="6"/>
                <c:pt idx="0">
                  <c:v>FY21</c:v>
                </c:pt>
                <c:pt idx="1">
                  <c:v>FY22</c:v>
                </c:pt>
                <c:pt idx="2">
                  <c:v>FY23</c:v>
                </c:pt>
                <c:pt idx="3">
                  <c:v>FY24 </c:v>
                </c:pt>
                <c:pt idx="4">
                  <c:v>FY25 EOB</c:v>
                </c:pt>
                <c:pt idx="5">
                  <c:v>FY26 Recommended</c:v>
                </c:pt>
              </c:strCache>
            </c:strRef>
          </c:cat>
          <c:val>
            <c:numRef>
              <c:f>Sheet1!$B$2:$B$8</c:f>
              <c:numCache>
                <c:formatCode>_("$"* #,##0_);_("$"* \(#,##0\);_("$"* "-"??_);_(@_)</c:formatCode>
                <c:ptCount val="6"/>
                <c:pt idx="0">
                  <c:v>288082392</c:v>
                </c:pt>
                <c:pt idx="1">
                  <c:v>287219844</c:v>
                </c:pt>
                <c:pt idx="2">
                  <c:v>317366847</c:v>
                </c:pt>
                <c:pt idx="3">
                  <c:v>307789125</c:v>
                </c:pt>
                <c:pt idx="4">
                  <c:v>307695319</c:v>
                </c:pt>
                <c:pt idx="5">
                  <c:v>300321922</c:v>
                </c:pt>
              </c:numCache>
            </c:numRef>
          </c:val>
          <c:smooth val="0"/>
          <c:extLst>
            <c:ext xmlns:c16="http://schemas.microsoft.com/office/drawing/2014/chart" uri="{C3380CC4-5D6E-409C-BE32-E72D297353CC}">
              <c16:uniqueId val="{00000000-FD7A-704A-9C6A-4AA975E0BDD8}"/>
            </c:ext>
          </c:extLst>
        </c:ser>
        <c:ser>
          <c:idx val="1"/>
          <c:order val="1"/>
          <c:tx>
            <c:strRef>
              <c:f>Sheet1!$C$1</c:f>
              <c:strCache>
                <c:ptCount val="1"/>
                <c:pt idx="0">
                  <c:v>FYE Budget</c:v>
                </c:pt>
              </c:strCache>
            </c:strRef>
          </c:tx>
          <c:spPr>
            <a:ln w="28575" cap="rnd">
              <a:solidFill>
                <a:schemeClr val="accent6">
                  <a:lumMod val="75000"/>
                </a:schemeClr>
              </a:solidFill>
              <a:round/>
            </a:ln>
            <a:effectLst/>
          </c:spPr>
          <c:marker>
            <c:symbol val="circle"/>
            <c:size val="5"/>
            <c:spPr>
              <a:solidFill>
                <a:schemeClr val="accent1"/>
              </a:solidFill>
              <a:ln w="9525">
                <a:solidFill>
                  <a:schemeClr val="accent6">
                    <a:lumMod val="75000"/>
                  </a:schemeClr>
                </a:solidFill>
              </a:ln>
              <a:effectLst/>
            </c:spPr>
          </c:marker>
          <c:cat>
            <c:strRef>
              <c:f>Sheet1!$A$2:$A$8</c:f>
              <c:strCache>
                <c:ptCount val="6"/>
                <c:pt idx="0">
                  <c:v>FY21</c:v>
                </c:pt>
                <c:pt idx="1">
                  <c:v>FY22</c:v>
                </c:pt>
                <c:pt idx="2">
                  <c:v>FY23</c:v>
                </c:pt>
                <c:pt idx="3">
                  <c:v>FY24 </c:v>
                </c:pt>
                <c:pt idx="4">
                  <c:v>FY25 EOB</c:v>
                </c:pt>
                <c:pt idx="5">
                  <c:v>FY26 Recommended</c:v>
                </c:pt>
              </c:strCache>
            </c:strRef>
          </c:cat>
          <c:val>
            <c:numRef>
              <c:f>Sheet1!$C$2:$C$8</c:f>
              <c:numCache>
                <c:formatCode>_("$"* #,##0_);_("$"* \(#,##0\);_("$"* "-"??_);_(@_)</c:formatCode>
                <c:ptCount val="6"/>
                <c:pt idx="0">
                  <c:v>289326601</c:v>
                </c:pt>
                <c:pt idx="1">
                  <c:v>336276691</c:v>
                </c:pt>
                <c:pt idx="2">
                  <c:v>333106345</c:v>
                </c:pt>
                <c:pt idx="3">
                  <c:v>324964562</c:v>
                </c:pt>
              </c:numCache>
            </c:numRef>
          </c:val>
          <c:smooth val="0"/>
          <c:extLst>
            <c:ext xmlns:c16="http://schemas.microsoft.com/office/drawing/2014/chart" uri="{C3380CC4-5D6E-409C-BE32-E72D297353CC}">
              <c16:uniqueId val="{00000001-FD7A-704A-9C6A-4AA975E0BDD8}"/>
            </c:ext>
          </c:extLst>
        </c:ser>
        <c:ser>
          <c:idx val="2"/>
          <c:order val="2"/>
          <c:tx>
            <c:strRef>
              <c:f>Sheet1!$D$1</c:f>
              <c:strCache>
                <c:ptCount val="1"/>
                <c:pt idx="0">
                  <c:v>Actual Expenditures</c:v>
                </c:pt>
              </c:strCache>
            </c:strRef>
          </c:tx>
          <c:spPr>
            <a:ln w="28575" cap="rnd">
              <a:solidFill>
                <a:srgbClr val="C00000"/>
              </a:solidFill>
              <a:round/>
            </a:ln>
            <a:effectLst/>
          </c:spPr>
          <c:marker>
            <c:symbol val="diamond"/>
            <c:size val="5"/>
            <c:spPr>
              <a:solidFill>
                <a:srgbClr val="C00000"/>
              </a:solidFill>
              <a:ln w="9525">
                <a:solidFill>
                  <a:srgbClr val="C00000"/>
                </a:solidFill>
              </a:ln>
              <a:effectLst/>
            </c:spPr>
          </c:marker>
          <c:cat>
            <c:strRef>
              <c:f>Sheet1!$A$2:$A$8</c:f>
              <c:strCache>
                <c:ptCount val="6"/>
                <c:pt idx="0">
                  <c:v>FY21</c:v>
                </c:pt>
                <c:pt idx="1">
                  <c:v>FY22</c:v>
                </c:pt>
                <c:pt idx="2">
                  <c:v>FY23</c:v>
                </c:pt>
                <c:pt idx="3">
                  <c:v>FY24 </c:v>
                </c:pt>
                <c:pt idx="4">
                  <c:v>FY25 EOB</c:v>
                </c:pt>
                <c:pt idx="5">
                  <c:v>FY26 Recommended</c:v>
                </c:pt>
              </c:strCache>
            </c:strRef>
          </c:cat>
          <c:val>
            <c:numRef>
              <c:f>Sheet1!$D$2:$D$8</c:f>
              <c:numCache>
                <c:formatCode>_("$"* #,##0_);_("$"* \(#,##0\);_("$"* "-"??_);_(@_)</c:formatCode>
                <c:ptCount val="6"/>
                <c:pt idx="0">
                  <c:v>259763477</c:v>
                </c:pt>
                <c:pt idx="1">
                  <c:v>312817605</c:v>
                </c:pt>
                <c:pt idx="2">
                  <c:v>304310244</c:v>
                </c:pt>
                <c:pt idx="3">
                  <c:v>296542909</c:v>
                </c:pt>
              </c:numCache>
            </c:numRef>
          </c:val>
          <c:smooth val="0"/>
          <c:extLst>
            <c:ext xmlns:c16="http://schemas.microsoft.com/office/drawing/2014/chart" uri="{C3380CC4-5D6E-409C-BE32-E72D297353CC}">
              <c16:uniqueId val="{00000000-50D9-814E-83FA-94AF5099CD11}"/>
            </c:ext>
          </c:extLst>
        </c:ser>
        <c:ser>
          <c:idx val="3"/>
          <c:order val="3"/>
          <c:tx>
            <c:strRef>
              <c:f>Sheet1!$E$1</c:f>
              <c:strCache>
                <c:ptCount val="1"/>
                <c:pt idx="0">
                  <c:v>FY25 Expenditure Trend </c:v>
                </c:pt>
              </c:strCache>
            </c:strRef>
          </c:tx>
          <c:spPr>
            <a:ln w="28575" cap="rnd">
              <a:solidFill>
                <a:srgbClr val="7030A0"/>
              </a:solidFill>
              <a:prstDash val="dash"/>
              <a:round/>
            </a:ln>
            <a:effectLst/>
          </c:spPr>
          <c:marker>
            <c:symbol val="diamond"/>
            <c:size val="5"/>
            <c:spPr>
              <a:solidFill>
                <a:srgbClr val="7030A0"/>
              </a:solidFill>
              <a:ln w="9525">
                <a:solidFill>
                  <a:schemeClr val="tx1"/>
                </a:solidFill>
              </a:ln>
              <a:effectLst/>
            </c:spPr>
          </c:marker>
          <c:cat>
            <c:strRef>
              <c:f>Sheet1!$A$2:$A$8</c:f>
              <c:strCache>
                <c:ptCount val="6"/>
                <c:pt idx="0">
                  <c:v>FY21</c:v>
                </c:pt>
                <c:pt idx="1">
                  <c:v>FY22</c:v>
                </c:pt>
                <c:pt idx="2">
                  <c:v>FY23</c:v>
                </c:pt>
                <c:pt idx="3">
                  <c:v>FY24 </c:v>
                </c:pt>
                <c:pt idx="4">
                  <c:v>FY25 EOB</c:v>
                </c:pt>
                <c:pt idx="5">
                  <c:v>FY26 Recommended</c:v>
                </c:pt>
              </c:strCache>
            </c:strRef>
          </c:cat>
          <c:val>
            <c:numRef>
              <c:f>Sheet1!$E$2:$E$8</c:f>
              <c:numCache>
                <c:formatCode>_("$"* #,##0_);_("$"* \(#,##0\);_("$"* "-"??_);_(@_)</c:formatCode>
                <c:ptCount val="6"/>
                <c:pt idx="3">
                  <c:v>296542909</c:v>
                </c:pt>
                <c:pt idx="4">
                  <c:v>266067245</c:v>
                </c:pt>
              </c:numCache>
            </c:numRef>
          </c:val>
          <c:smooth val="0"/>
          <c:extLst>
            <c:ext xmlns:c16="http://schemas.microsoft.com/office/drawing/2014/chart" uri="{C3380CC4-5D6E-409C-BE32-E72D297353CC}">
              <c16:uniqueId val="{00000000-1598-BB48-AE9B-1E9E62B8FD6F}"/>
            </c:ext>
          </c:extLst>
        </c:ser>
        <c:dLbls>
          <c:showLegendKey val="0"/>
          <c:showVal val="0"/>
          <c:showCatName val="0"/>
          <c:showSerName val="0"/>
          <c:showPercent val="0"/>
          <c:showBubbleSize val="0"/>
        </c:dLbls>
        <c:marker val="1"/>
        <c:smooth val="0"/>
        <c:axId val="620953759"/>
        <c:axId val="572697151"/>
      </c:lineChart>
      <c:catAx>
        <c:axId val="62095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572697151"/>
        <c:crosses val="autoZero"/>
        <c:auto val="1"/>
        <c:lblAlgn val="ctr"/>
        <c:lblOffset val="100"/>
        <c:noMultiLvlLbl val="0"/>
      </c:catAx>
      <c:valAx>
        <c:axId val="5726971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620953759"/>
        <c:crosses val="autoZero"/>
        <c:crossBetween val="between"/>
        <c:dispUnits>
          <c:builtInUnit val="millions"/>
          <c:dispUnitsLbl>
            <c:layout>
              <c:manualLayout>
                <c:xMode val="edge"/>
                <c:yMode val="edge"/>
                <c:x val="0.20196407494456795"/>
                <c:y val="0.33371672500043675"/>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dispUnitsLbl>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9B090-E020-9044-9BD8-545C0A20E0F7}"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0303CD29-7EB4-124A-BFF1-BFB0DAD712C6}">
      <dgm:prSet custT="1"/>
      <dgm:spPr>
        <a:ln>
          <a:solidFill>
            <a:srgbClr val="800000"/>
          </a:solidFill>
        </a:ln>
      </dgm:spPr>
      <dgm:t>
        <a:bodyPr/>
        <a:lstStyle/>
        <a:p>
          <a:r>
            <a:rPr lang="en-US" sz="1200" dirty="0" smtClean="0">
              <a:latin typeface="Cambria" pitchFamily="18" charset="0"/>
            </a:rPr>
            <a:t>Secretary</a:t>
          </a:r>
          <a:endParaRPr lang="en-US" sz="1200" dirty="0">
            <a:latin typeface="Cambria" pitchFamily="18" charset="0"/>
          </a:endParaRPr>
        </a:p>
      </dgm:t>
    </dgm:pt>
    <dgm:pt modelId="{25D055EA-6B7A-4743-9A46-F46C62CC6AAC}" type="parTrans" cxnId="{B9EDF5AD-5E8C-2649-A5A7-95B26E30EA1B}">
      <dgm:prSet/>
      <dgm:spPr/>
      <dgm:t>
        <a:bodyPr/>
        <a:lstStyle/>
        <a:p>
          <a:endParaRPr lang="en-US" sz="2800">
            <a:latin typeface="Cambria" pitchFamily="18" charset="0"/>
          </a:endParaRPr>
        </a:p>
      </dgm:t>
    </dgm:pt>
    <dgm:pt modelId="{B3E8BD1D-8770-0C4F-95CF-0EF4E50076ED}" type="sibTrans" cxnId="{B9EDF5AD-5E8C-2649-A5A7-95B26E30EA1B}">
      <dgm:prSet/>
      <dgm:spPr/>
      <dgm:t>
        <a:bodyPr/>
        <a:lstStyle/>
        <a:p>
          <a:endParaRPr lang="en-US" sz="2800">
            <a:latin typeface="Cambria" pitchFamily="18" charset="0"/>
          </a:endParaRPr>
        </a:p>
      </dgm:t>
    </dgm:pt>
    <dgm:pt modelId="{10DE895A-7180-AD4E-A4C0-4A9D1130FE7D}">
      <dgm:prSet custT="1"/>
      <dgm:spPr>
        <a:ln>
          <a:solidFill>
            <a:srgbClr val="800000"/>
          </a:solidFill>
        </a:ln>
      </dgm:spPr>
      <dgm:t>
        <a:bodyPr/>
        <a:lstStyle/>
        <a:p>
          <a:r>
            <a:rPr lang="en-US" sz="1200" dirty="0">
              <a:latin typeface="Cambria" pitchFamily="18" charset="0"/>
            </a:rPr>
            <a:t>Management </a:t>
          </a:r>
        </a:p>
        <a:p>
          <a:r>
            <a:rPr lang="en-US" sz="1200" dirty="0">
              <a:latin typeface="Cambria" pitchFamily="18" charset="0"/>
            </a:rPr>
            <a:t>and Finance</a:t>
          </a:r>
        </a:p>
      </dgm:t>
    </dgm:pt>
    <dgm:pt modelId="{9D2608E3-2E08-B748-8DE2-AE8F468BD9C3}" type="parTrans" cxnId="{69E929A0-947F-EB4D-91A9-6664911DBCB6}">
      <dgm:prSet/>
      <dgm:spPr/>
      <dgm:t>
        <a:bodyPr/>
        <a:lstStyle/>
        <a:p>
          <a:endParaRPr lang="en-US" sz="2800">
            <a:latin typeface="Cambria" pitchFamily="18" charset="0"/>
          </a:endParaRPr>
        </a:p>
      </dgm:t>
    </dgm:pt>
    <dgm:pt modelId="{3CF98FF8-0E8C-F044-915F-7A82118A1E03}" type="sibTrans" cxnId="{69E929A0-947F-EB4D-91A9-6664911DBCB6}">
      <dgm:prSet/>
      <dgm:spPr/>
      <dgm:t>
        <a:bodyPr/>
        <a:lstStyle/>
        <a:p>
          <a:endParaRPr lang="en-US" sz="2800">
            <a:latin typeface="Cambria" pitchFamily="18" charset="0"/>
          </a:endParaRPr>
        </a:p>
      </dgm:t>
    </dgm:pt>
    <dgm:pt modelId="{DFF64B06-41B5-3747-943A-829E0DD1DE4B}">
      <dgm:prSet custT="1"/>
      <dgm:spPr>
        <a:ln>
          <a:solidFill>
            <a:srgbClr val="800000"/>
          </a:solidFill>
        </a:ln>
      </dgm:spPr>
      <dgm:t>
        <a:bodyPr/>
        <a:lstStyle/>
        <a:p>
          <a:r>
            <a:rPr lang="en-US" sz="1200" dirty="0">
              <a:latin typeface="Cambria" pitchFamily="18" charset="0"/>
            </a:rPr>
            <a:t>Workforce </a:t>
          </a:r>
          <a:r>
            <a:rPr lang="en-US" sz="1200" dirty="0" smtClean="0">
              <a:latin typeface="Cambria" pitchFamily="18" charset="0"/>
            </a:rPr>
            <a:t>Development/Occupational Information Services</a:t>
          </a:r>
          <a:endParaRPr lang="en-US" sz="1200" dirty="0">
            <a:latin typeface="Cambria" pitchFamily="18" charset="0"/>
          </a:endParaRPr>
        </a:p>
      </dgm:t>
    </dgm:pt>
    <dgm:pt modelId="{06833414-B30F-E848-9C10-87F969C18AA1}" type="parTrans" cxnId="{7A4CEB6F-A99A-214B-BF6E-2A0DCA771AEF}">
      <dgm:prSet/>
      <dgm:spPr/>
      <dgm:t>
        <a:bodyPr/>
        <a:lstStyle/>
        <a:p>
          <a:endParaRPr lang="en-US" sz="2800">
            <a:latin typeface="Cambria" pitchFamily="18" charset="0"/>
          </a:endParaRPr>
        </a:p>
      </dgm:t>
    </dgm:pt>
    <dgm:pt modelId="{2F6B292B-237E-9D49-95FD-D70C0DBD3115}" type="sibTrans" cxnId="{7A4CEB6F-A99A-214B-BF6E-2A0DCA771AEF}">
      <dgm:prSet/>
      <dgm:spPr/>
      <dgm:t>
        <a:bodyPr/>
        <a:lstStyle/>
        <a:p>
          <a:endParaRPr lang="en-US" sz="2800">
            <a:latin typeface="Cambria" pitchFamily="18" charset="0"/>
          </a:endParaRPr>
        </a:p>
      </dgm:t>
    </dgm:pt>
    <dgm:pt modelId="{CEFF8B14-CBE3-DB4A-8983-21B8EBAF246D}">
      <dgm:prSet custT="1"/>
      <dgm:spPr>
        <a:ln w="12700" cmpd="sng">
          <a:solidFill>
            <a:schemeClr val="tx1"/>
          </a:solidFill>
        </a:ln>
      </dgm:spPr>
      <dgm:t>
        <a:bodyPr/>
        <a:lstStyle/>
        <a:p>
          <a:r>
            <a:rPr lang="en-US" sz="1600" dirty="0">
              <a:latin typeface="Cambria" pitchFamily="18" charset="0"/>
            </a:rPr>
            <a:t>14-474</a:t>
          </a:r>
        </a:p>
        <a:p>
          <a:r>
            <a:rPr lang="en-US" sz="1600" dirty="0">
              <a:latin typeface="Cambria" pitchFamily="18" charset="0"/>
            </a:rPr>
            <a:t> Workforce Support and </a:t>
          </a:r>
          <a:r>
            <a:rPr lang="en-US" sz="1600" dirty="0" smtClean="0">
              <a:latin typeface="Cambria" pitchFamily="18" charset="0"/>
            </a:rPr>
            <a:t>Training</a:t>
          </a:r>
        </a:p>
        <a:p>
          <a:endParaRPr lang="en-US" sz="1600" dirty="0" smtClean="0">
            <a:latin typeface="Cambria" pitchFamily="18" charset="0"/>
          </a:endParaRPr>
        </a:p>
        <a:p>
          <a:r>
            <a:rPr lang="en-US" sz="1600" dirty="0" smtClean="0">
              <a:latin typeface="Cambria" pitchFamily="18" charset="0"/>
            </a:rPr>
            <a:t>Susana </a:t>
          </a:r>
          <a:r>
            <a:rPr lang="en-US" sz="1600" dirty="0" err="1" smtClean="0">
              <a:latin typeface="Cambria" pitchFamily="18" charset="0"/>
            </a:rPr>
            <a:t>Schowen</a:t>
          </a:r>
          <a:r>
            <a:rPr lang="en-US" sz="1600" dirty="0" smtClean="0">
              <a:latin typeface="Cambria" pitchFamily="18" charset="0"/>
            </a:rPr>
            <a:t>, Secretary</a:t>
          </a:r>
          <a:endParaRPr lang="en-US" sz="1600" dirty="0">
            <a:latin typeface="Cambria" pitchFamily="18" charset="0"/>
          </a:endParaRPr>
        </a:p>
      </dgm:t>
    </dgm:pt>
    <dgm:pt modelId="{D870C9FD-921E-534E-9A99-3C93B8AF32B8}" type="parTrans" cxnId="{E14345FB-9E9F-D748-BC98-5BAFD279E06C}">
      <dgm:prSet/>
      <dgm:spPr/>
      <dgm:t>
        <a:bodyPr/>
        <a:lstStyle/>
        <a:p>
          <a:endParaRPr lang="en-US" sz="2800">
            <a:latin typeface="Cambria" pitchFamily="18" charset="0"/>
          </a:endParaRPr>
        </a:p>
      </dgm:t>
    </dgm:pt>
    <dgm:pt modelId="{0FE5664E-2897-6645-8119-9812C0B8F9CA}" type="sibTrans" cxnId="{E14345FB-9E9F-D748-BC98-5BAFD279E06C}">
      <dgm:prSet/>
      <dgm:spPr/>
      <dgm:t>
        <a:bodyPr/>
        <a:lstStyle/>
        <a:p>
          <a:endParaRPr lang="en-US" sz="2800">
            <a:latin typeface="Cambria" pitchFamily="18" charset="0"/>
          </a:endParaRPr>
        </a:p>
      </dgm:t>
    </dgm:pt>
    <dgm:pt modelId="{6C919AA8-5712-4048-A064-CF0B8BCD8B1D}">
      <dgm:prSet custT="1"/>
      <dgm:spPr>
        <a:ln>
          <a:solidFill>
            <a:srgbClr val="800000"/>
          </a:solidFill>
        </a:ln>
      </dgm:spPr>
      <dgm:t>
        <a:bodyPr/>
        <a:lstStyle/>
        <a:p>
          <a:r>
            <a:rPr lang="en-US" sz="1200" dirty="0">
              <a:latin typeface="Cambria" pitchFamily="18" charset="0"/>
            </a:rPr>
            <a:t>Unemployment Insurance</a:t>
          </a:r>
        </a:p>
      </dgm:t>
    </dgm:pt>
    <dgm:pt modelId="{6C858F9F-D8D8-C345-819D-4D3C6884A75B}" type="parTrans" cxnId="{71BF5140-9DAC-0645-BB4B-25AAE14AF7DE}">
      <dgm:prSet/>
      <dgm:spPr/>
      <dgm:t>
        <a:bodyPr/>
        <a:lstStyle/>
        <a:p>
          <a:endParaRPr lang="en-US" sz="2800">
            <a:latin typeface="Cambria" pitchFamily="18" charset="0"/>
          </a:endParaRPr>
        </a:p>
      </dgm:t>
    </dgm:pt>
    <dgm:pt modelId="{B681BFF8-B6E7-AF44-8670-8AD76883ACC3}" type="sibTrans" cxnId="{71BF5140-9DAC-0645-BB4B-25AAE14AF7DE}">
      <dgm:prSet/>
      <dgm:spPr/>
      <dgm:t>
        <a:bodyPr/>
        <a:lstStyle/>
        <a:p>
          <a:endParaRPr lang="en-US" sz="2800">
            <a:latin typeface="Cambria" pitchFamily="18" charset="0"/>
          </a:endParaRPr>
        </a:p>
      </dgm:t>
    </dgm:pt>
    <dgm:pt modelId="{68097B3A-5830-4BB8-B022-52B2EF3AA55C}">
      <dgm:prSet custT="1"/>
      <dgm:spPr>
        <a:ln>
          <a:solidFill>
            <a:srgbClr val="800000"/>
          </a:solidFill>
        </a:ln>
      </dgm:spPr>
      <dgm:t>
        <a:bodyPr/>
        <a:lstStyle/>
        <a:p>
          <a:r>
            <a:rPr lang="en-US" sz="1200" dirty="0">
              <a:latin typeface="Cambria" pitchFamily="18" charset="0"/>
            </a:rPr>
            <a:t>Workers Compensation</a:t>
          </a:r>
        </a:p>
      </dgm:t>
    </dgm:pt>
    <dgm:pt modelId="{7F237415-1709-4E70-B940-CB6FBB98DDA7}" type="parTrans" cxnId="{166386D5-402F-4437-8352-3B33F4B8FA4C}">
      <dgm:prSet/>
      <dgm:spPr/>
      <dgm:t>
        <a:bodyPr/>
        <a:lstStyle/>
        <a:p>
          <a:endParaRPr lang="en-US" sz="2800">
            <a:latin typeface="Cambria" pitchFamily="18" charset="0"/>
          </a:endParaRPr>
        </a:p>
      </dgm:t>
    </dgm:pt>
    <dgm:pt modelId="{47156901-360D-4DE3-88B9-AF98E0FFA7A0}" type="sibTrans" cxnId="{166386D5-402F-4437-8352-3B33F4B8FA4C}">
      <dgm:prSet/>
      <dgm:spPr/>
      <dgm:t>
        <a:bodyPr/>
        <a:lstStyle/>
        <a:p>
          <a:endParaRPr lang="en-US" sz="2800">
            <a:latin typeface="Cambria" pitchFamily="18" charset="0"/>
          </a:endParaRPr>
        </a:p>
      </dgm:t>
    </dgm:pt>
    <dgm:pt modelId="{CDF037A3-0235-4393-A8EB-A383DC39DDFC}">
      <dgm:prSet custT="1"/>
      <dgm:spPr>
        <a:ln>
          <a:solidFill>
            <a:srgbClr val="800000"/>
          </a:solidFill>
        </a:ln>
      </dgm:spPr>
      <dgm:t>
        <a:bodyPr/>
        <a:lstStyle/>
        <a:p>
          <a:r>
            <a:rPr lang="en-US" sz="1200" dirty="0">
              <a:latin typeface="Cambria" pitchFamily="18" charset="0"/>
            </a:rPr>
            <a:t>2nd Injury </a:t>
          </a:r>
        </a:p>
        <a:p>
          <a:r>
            <a:rPr lang="en-US" sz="1200" dirty="0">
              <a:latin typeface="Cambria" pitchFamily="18" charset="0"/>
            </a:rPr>
            <a:t>Board</a:t>
          </a:r>
        </a:p>
      </dgm:t>
    </dgm:pt>
    <dgm:pt modelId="{79FFBE92-97E8-42FF-A652-281EFFE2FF2A}" type="parTrans" cxnId="{BE230CA5-0745-4781-A31E-928AC6E6AAEE}">
      <dgm:prSet/>
      <dgm:spPr/>
      <dgm:t>
        <a:bodyPr/>
        <a:lstStyle/>
        <a:p>
          <a:endParaRPr lang="en-US" sz="2800">
            <a:latin typeface="Cambria" pitchFamily="18" charset="0"/>
          </a:endParaRPr>
        </a:p>
      </dgm:t>
    </dgm:pt>
    <dgm:pt modelId="{B4E2C633-B291-4D63-AB09-F78E0228218A}" type="sibTrans" cxnId="{BE230CA5-0745-4781-A31E-928AC6E6AAEE}">
      <dgm:prSet/>
      <dgm:spPr/>
      <dgm:t>
        <a:bodyPr/>
        <a:lstStyle/>
        <a:p>
          <a:endParaRPr lang="en-US" sz="2800">
            <a:latin typeface="Cambria" pitchFamily="18" charset="0"/>
          </a:endParaRPr>
        </a:p>
      </dgm:t>
    </dgm:pt>
    <dgm:pt modelId="{B064AF2B-A825-C444-B401-DDDFA68034A0}" type="pres">
      <dgm:prSet presAssocID="{0329B090-E020-9044-9BD8-545C0A20E0F7}" presName="hierChild1" presStyleCnt="0">
        <dgm:presLayoutVars>
          <dgm:orgChart val="1"/>
          <dgm:chPref val="1"/>
          <dgm:dir/>
          <dgm:animOne val="branch"/>
          <dgm:animLvl val="lvl"/>
          <dgm:resizeHandles/>
        </dgm:presLayoutVars>
      </dgm:prSet>
      <dgm:spPr/>
      <dgm:t>
        <a:bodyPr/>
        <a:lstStyle/>
        <a:p>
          <a:endParaRPr lang="en-US"/>
        </a:p>
      </dgm:t>
    </dgm:pt>
    <dgm:pt modelId="{E22A357F-534E-134F-98A8-2E46CB47D158}" type="pres">
      <dgm:prSet presAssocID="{CEFF8B14-CBE3-DB4A-8983-21B8EBAF246D}" presName="hierRoot1" presStyleCnt="0">
        <dgm:presLayoutVars>
          <dgm:hierBranch val="init"/>
        </dgm:presLayoutVars>
      </dgm:prSet>
      <dgm:spPr/>
    </dgm:pt>
    <dgm:pt modelId="{D42874CC-53E9-DD4F-9E38-B4EE6B2D7971}" type="pres">
      <dgm:prSet presAssocID="{CEFF8B14-CBE3-DB4A-8983-21B8EBAF246D}" presName="rootComposite1" presStyleCnt="0"/>
      <dgm:spPr/>
    </dgm:pt>
    <dgm:pt modelId="{8279CE23-85F5-D44E-8D1E-0BC89B06E24C}" type="pres">
      <dgm:prSet presAssocID="{CEFF8B14-CBE3-DB4A-8983-21B8EBAF246D}" presName="rootText1" presStyleLbl="node0" presStyleIdx="0" presStyleCnt="1" custScaleX="335164" custScaleY="386310" custLinFactNeighborX="779" custLinFactNeighborY="-74933">
        <dgm:presLayoutVars>
          <dgm:chPref val="3"/>
        </dgm:presLayoutVars>
      </dgm:prSet>
      <dgm:spPr/>
      <dgm:t>
        <a:bodyPr/>
        <a:lstStyle/>
        <a:p>
          <a:endParaRPr lang="en-US"/>
        </a:p>
      </dgm:t>
    </dgm:pt>
    <dgm:pt modelId="{6F8D21ED-2033-5945-8836-4D812918B051}" type="pres">
      <dgm:prSet presAssocID="{CEFF8B14-CBE3-DB4A-8983-21B8EBAF246D}" presName="rootConnector1" presStyleLbl="node1" presStyleIdx="0" presStyleCnt="0"/>
      <dgm:spPr/>
      <dgm:t>
        <a:bodyPr/>
        <a:lstStyle/>
        <a:p>
          <a:endParaRPr lang="en-US"/>
        </a:p>
      </dgm:t>
    </dgm:pt>
    <dgm:pt modelId="{B062DBE6-F16E-3E42-BF76-FCD1C4B2EC2E}" type="pres">
      <dgm:prSet presAssocID="{CEFF8B14-CBE3-DB4A-8983-21B8EBAF246D}" presName="hierChild2" presStyleCnt="0"/>
      <dgm:spPr/>
    </dgm:pt>
    <dgm:pt modelId="{90F17744-A045-1145-8AF2-87FADC8FE88B}" type="pres">
      <dgm:prSet presAssocID="{25D055EA-6B7A-4743-9A46-F46C62CC6AAC}" presName="Name37" presStyleLbl="parChTrans1D2" presStyleIdx="0" presStyleCnt="6"/>
      <dgm:spPr/>
      <dgm:t>
        <a:bodyPr/>
        <a:lstStyle/>
        <a:p>
          <a:endParaRPr lang="en-US"/>
        </a:p>
      </dgm:t>
    </dgm:pt>
    <dgm:pt modelId="{0488616F-7571-5642-9BD2-114515057285}" type="pres">
      <dgm:prSet presAssocID="{0303CD29-7EB4-124A-BFF1-BFB0DAD712C6}" presName="hierRoot2" presStyleCnt="0">
        <dgm:presLayoutVars>
          <dgm:hierBranch val="init"/>
        </dgm:presLayoutVars>
      </dgm:prSet>
      <dgm:spPr/>
    </dgm:pt>
    <dgm:pt modelId="{A0B3446E-3D27-604D-801D-E56FBC9BA061}" type="pres">
      <dgm:prSet presAssocID="{0303CD29-7EB4-124A-BFF1-BFB0DAD712C6}" presName="rootComposite" presStyleCnt="0"/>
      <dgm:spPr/>
    </dgm:pt>
    <dgm:pt modelId="{81B1894B-D3C2-0F44-BB0B-FF0A6BA3E88F}" type="pres">
      <dgm:prSet presAssocID="{0303CD29-7EB4-124A-BFF1-BFB0DAD712C6}" presName="rootText" presStyleLbl="node2" presStyleIdx="0" presStyleCnt="6" custScaleX="123520" custScaleY="136944">
        <dgm:presLayoutVars>
          <dgm:chPref val="3"/>
        </dgm:presLayoutVars>
      </dgm:prSet>
      <dgm:spPr/>
      <dgm:t>
        <a:bodyPr/>
        <a:lstStyle/>
        <a:p>
          <a:endParaRPr lang="en-US"/>
        </a:p>
      </dgm:t>
    </dgm:pt>
    <dgm:pt modelId="{54BEE64A-DB41-8E42-BBFF-68DDAEB719E2}" type="pres">
      <dgm:prSet presAssocID="{0303CD29-7EB4-124A-BFF1-BFB0DAD712C6}" presName="rootConnector" presStyleLbl="node2" presStyleIdx="0" presStyleCnt="6"/>
      <dgm:spPr/>
      <dgm:t>
        <a:bodyPr/>
        <a:lstStyle/>
        <a:p>
          <a:endParaRPr lang="en-US"/>
        </a:p>
      </dgm:t>
    </dgm:pt>
    <dgm:pt modelId="{A9A69E59-ADBC-D643-992E-43DB84B3777C}" type="pres">
      <dgm:prSet presAssocID="{0303CD29-7EB4-124A-BFF1-BFB0DAD712C6}" presName="hierChild4" presStyleCnt="0"/>
      <dgm:spPr/>
    </dgm:pt>
    <dgm:pt modelId="{E9D35563-1479-754B-AE29-FD44A435783C}" type="pres">
      <dgm:prSet presAssocID="{0303CD29-7EB4-124A-BFF1-BFB0DAD712C6}" presName="hierChild5" presStyleCnt="0"/>
      <dgm:spPr/>
    </dgm:pt>
    <dgm:pt modelId="{E896BE7F-89FE-7548-8868-47DE3A0C28A8}" type="pres">
      <dgm:prSet presAssocID="{9D2608E3-2E08-B748-8DE2-AE8F468BD9C3}" presName="Name37" presStyleLbl="parChTrans1D2" presStyleIdx="1" presStyleCnt="6"/>
      <dgm:spPr/>
      <dgm:t>
        <a:bodyPr/>
        <a:lstStyle/>
        <a:p>
          <a:endParaRPr lang="en-US"/>
        </a:p>
      </dgm:t>
    </dgm:pt>
    <dgm:pt modelId="{5F7B915B-3247-5E4C-811F-49D75D8F92C4}" type="pres">
      <dgm:prSet presAssocID="{10DE895A-7180-AD4E-A4C0-4A9D1130FE7D}" presName="hierRoot2" presStyleCnt="0">
        <dgm:presLayoutVars>
          <dgm:hierBranch val="init"/>
        </dgm:presLayoutVars>
      </dgm:prSet>
      <dgm:spPr/>
    </dgm:pt>
    <dgm:pt modelId="{9015E1BA-E20C-C140-A79C-F1E9F6459181}" type="pres">
      <dgm:prSet presAssocID="{10DE895A-7180-AD4E-A4C0-4A9D1130FE7D}" presName="rootComposite" presStyleCnt="0"/>
      <dgm:spPr/>
    </dgm:pt>
    <dgm:pt modelId="{C35CF05A-A54E-664A-A58A-F2710E3B1076}" type="pres">
      <dgm:prSet presAssocID="{10DE895A-7180-AD4E-A4C0-4A9D1130FE7D}" presName="rootText" presStyleLbl="node2" presStyleIdx="1" presStyleCnt="6" custScaleX="156648" custScaleY="339590" custLinFactNeighborX="4698" custLinFactNeighborY="1767">
        <dgm:presLayoutVars>
          <dgm:chPref val="3"/>
        </dgm:presLayoutVars>
      </dgm:prSet>
      <dgm:spPr/>
      <dgm:t>
        <a:bodyPr/>
        <a:lstStyle/>
        <a:p>
          <a:endParaRPr lang="en-US"/>
        </a:p>
      </dgm:t>
    </dgm:pt>
    <dgm:pt modelId="{3B3BB0AB-7080-0146-9E43-A1F623374F69}" type="pres">
      <dgm:prSet presAssocID="{10DE895A-7180-AD4E-A4C0-4A9D1130FE7D}" presName="rootConnector" presStyleLbl="node2" presStyleIdx="1" presStyleCnt="6"/>
      <dgm:spPr/>
      <dgm:t>
        <a:bodyPr/>
        <a:lstStyle/>
        <a:p>
          <a:endParaRPr lang="en-US"/>
        </a:p>
      </dgm:t>
    </dgm:pt>
    <dgm:pt modelId="{26011CA2-0767-1F42-93B7-6018BDD17626}" type="pres">
      <dgm:prSet presAssocID="{10DE895A-7180-AD4E-A4C0-4A9D1130FE7D}" presName="hierChild4" presStyleCnt="0"/>
      <dgm:spPr/>
    </dgm:pt>
    <dgm:pt modelId="{98232799-2A66-874A-910C-F8A8C42796E7}" type="pres">
      <dgm:prSet presAssocID="{10DE895A-7180-AD4E-A4C0-4A9D1130FE7D}" presName="hierChild5" presStyleCnt="0"/>
      <dgm:spPr/>
    </dgm:pt>
    <dgm:pt modelId="{8D6759B4-1690-AE4E-9318-628AF327B0B9}" type="pres">
      <dgm:prSet presAssocID="{06833414-B30F-E848-9C10-87F969C18AA1}" presName="Name37" presStyleLbl="parChTrans1D2" presStyleIdx="2" presStyleCnt="6"/>
      <dgm:spPr/>
      <dgm:t>
        <a:bodyPr/>
        <a:lstStyle/>
        <a:p>
          <a:endParaRPr lang="en-US"/>
        </a:p>
      </dgm:t>
    </dgm:pt>
    <dgm:pt modelId="{C1AA0212-48F2-CE4A-A354-70158231EDB6}" type="pres">
      <dgm:prSet presAssocID="{DFF64B06-41B5-3747-943A-829E0DD1DE4B}" presName="hierRoot2" presStyleCnt="0">
        <dgm:presLayoutVars>
          <dgm:hierBranch val="init"/>
        </dgm:presLayoutVars>
      </dgm:prSet>
      <dgm:spPr/>
    </dgm:pt>
    <dgm:pt modelId="{6BF187D0-7972-DE4D-9799-BED0CDC2637F}" type="pres">
      <dgm:prSet presAssocID="{DFF64B06-41B5-3747-943A-829E0DD1DE4B}" presName="rootComposite" presStyleCnt="0"/>
      <dgm:spPr/>
    </dgm:pt>
    <dgm:pt modelId="{1D39BEED-27A0-7D41-B316-DEB461CB648E}" type="pres">
      <dgm:prSet presAssocID="{DFF64B06-41B5-3747-943A-829E0DD1DE4B}" presName="rootText" presStyleLbl="node2" presStyleIdx="2" presStyleCnt="6" custScaleX="262493" custScaleY="261610">
        <dgm:presLayoutVars>
          <dgm:chPref val="3"/>
        </dgm:presLayoutVars>
      </dgm:prSet>
      <dgm:spPr/>
      <dgm:t>
        <a:bodyPr/>
        <a:lstStyle/>
        <a:p>
          <a:endParaRPr lang="en-US"/>
        </a:p>
      </dgm:t>
    </dgm:pt>
    <dgm:pt modelId="{B4548953-F4B7-4B4A-8403-F4222E3BFBCC}" type="pres">
      <dgm:prSet presAssocID="{DFF64B06-41B5-3747-943A-829E0DD1DE4B}" presName="rootConnector" presStyleLbl="node2" presStyleIdx="2" presStyleCnt="6"/>
      <dgm:spPr/>
      <dgm:t>
        <a:bodyPr/>
        <a:lstStyle/>
        <a:p>
          <a:endParaRPr lang="en-US"/>
        </a:p>
      </dgm:t>
    </dgm:pt>
    <dgm:pt modelId="{66E116C1-40E0-7344-B696-7617A99C4A76}" type="pres">
      <dgm:prSet presAssocID="{DFF64B06-41B5-3747-943A-829E0DD1DE4B}" presName="hierChild4" presStyleCnt="0"/>
      <dgm:spPr/>
    </dgm:pt>
    <dgm:pt modelId="{9FFCAC4D-87AC-6340-ACA7-DE054D09A6FC}" type="pres">
      <dgm:prSet presAssocID="{DFF64B06-41B5-3747-943A-829E0DD1DE4B}" presName="hierChild5" presStyleCnt="0"/>
      <dgm:spPr/>
    </dgm:pt>
    <dgm:pt modelId="{17098439-807F-E849-B1E8-C84A376CF96D}" type="pres">
      <dgm:prSet presAssocID="{6C858F9F-D8D8-C345-819D-4D3C6884A75B}" presName="Name37" presStyleLbl="parChTrans1D2" presStyleIdx="3" presStyleCnt="6"/>
      <dgm:spPr/>
      <dgm:t>
        <a:bodyPr/>
        <a:lstStyle/>
        <a:p>
          <a:endParaRPr lang="en-US"/>
        </a:p>
      </dgm:t>
    </dgm:pt>
    <dgm:pt modelId="{2D3BEC9B-6692-3E4D-8A0D-2B46BB4ECEFF}" type="pres">
      <dgm:prSet presAssocID="{6C919AA8-5712-4048-A064-CF0B8BCD8B1D}" presName="hierRoot2" presStyleCnt="0">
        <dgm:presLayoutVars>
          <dgm:hierBranch val="init"/>
        </dgm:presLayoutVars>
      </dgm:prSet>
      <dgm:spPr/>
    </dgm:pt>
    <dgm:pt modelId="{9F25B8AB-FD9B-CE4A-B7A1-8AC99293A089}" type="pres">
      <dgm:prSet presAssocID="{6C919AA8-5712-4048-A064-CF0B8BCD8B1D}" presName="rootComposite" presStyleCnt="0"/>
      <dgm:spPr/>
    </dgm:pt>
    <dgm:pt modelId="{E6A8F620-843C-3F49-B1D8-AD16C350D668}" type="pres">
      <dgm:prSet presAssocID="{6C919AA8-5712-4048-A064-CF0B8BCD8B1D}" presName="rootText" presStyleLbl="node2" presStyleIdx="3" presStyleCnt="6" custScaleX="147996" custScaleY="136944">
        <dgm:presLayoutVars>
          <dgm:chPref val="3"/>
        </dgm:presLayoutVars>
      </dgm:prSet>
      <dgm:spPr/>
      <dgm:t>
        <a:bodyPr/>
        <a:lstStyle/>
        <a:p>
          <a:endParaRPr lang="en-US"/>
        </a:p>
      </dgm:t>
    </dgm:pt>
    <dgm:pt modelId="{A15C15F3-97AF-0C4A-BA03-2D24F853145D}" type="pres">
      <dgm:prSet presAssocID="{6C919AA8-5712-4048-A064-CF0B8BCD8B1D}" presName="rootConnector" presStyleLbl="node2" presStyleIdx="3" presStyleCnt="6"/>
      <dgm:spPr/>
      <dgm:t>
        <a:bodyPr/>
        <a:lstStyle/>
        <a:p>
          <a:endParaRPr lang="en-US"/>
        </a:p>
      </dgm:t>
    </dgm:pt>
    <dgm:pt modelId="{720C4121-FE05-684A-8646-BAD96935C93C}" type="pres">
      <dgm:prSet presAssocID="{6C919AA8-5712-4048-A064-CF0B8BCD8B1D}" presName="hierChild4" presStyleCnt="0"/>
      <dgm:spPr/>
    </dgm:pt>
    <dgm:pt modelId="{EAE3CDC5-4822-6241-AC2B-C1D1C0DA2A86}" type="pres">
      <dgm:prSet presAssocID="{6C919AA8-5712-4048-A064-CF0B8BCD8B1D}" presName="hierChild5" presStyleCnt="0"/>
      <dgm:spPr/>
    </dgm:pt>
    <dgm:pt modelId="{C2F48863-F00E-A34D-9B7A-E0AC67C2BAC6}" type="pres">
      <dgm:prSet presAssocID="{7F237415-1709-4E70-B940-CB6FBB98DDA7}" presName="Name37" presStyleLbl="parChTrans1D2" presStyleIdx="4" presStyleCnt="6"/>
      <dgm:spPr/>
      <dgm:t>
        <a:bodyPr/>
        <a:lstStyle/>
        <a:p>
          <a:endParaRPr lang="en-US"/>
        </a:p>
      </dgm:t>
    </dgm:pt>
    <dgm:pt modelId="{80C0C3C9-5103-1543-8ACA-32AA11EAA37A}" type="pres">
      <dgm:prSet presAssocID="{68097B3A-5830-4BB8-B022-52B2EF3AA55C}" presName="hierRoot2" presStyleCnt="0">
        <dgm:presLayoutVars>
          <dgm:hierBranch val="init"/>
        </dgm:presLayoutVars>
      </dgm:prSet>
      <dgm:spPr/>
    </dgm:pt>
    <dgm:pt modelId="{A780E07E-3BC7-464E-88FE-CA5BB6E465B9}" type="pres">
      <dgm:prSet presAssocID="{68097B3A-5830-4BB8-B022-52B2EF3AA55C}" presName="rootComposite" presStyleCnt="0"/>
      <dgm:spPr/>
    </dgm:pt>
    <dgm:pt modelId="{DC6AE12A-17D5-0949-9DFA-4D07716E21C8}" type="pres">
      <dgm:prSet presAssocID="{68097B3A-5830-4BB8-B022-52B2EF3AA55C}" presName="rootText" presStyleLbl="node2" presStyleIdx="4" presStyleCnt="6" custScaleX="140929" custScaleY="136944">
        <dgm:presLayoutVars>
          <dgm:chPref val="3"/>
        </dgm:presLayoutVars>
      </dgm:prSet>
      <dgm:spPr/>
      <dgm:t>
        <a:bodyPr/>
        <a:lstStyle/>
        <a:p>
          <a:endParaRPr lang="en-US"/>
        </a:p>
      </dgm:t>
    </dgm:pt>
    <dgm:pt modelId="{2294A728-F46B-0E4E-9E4C-AD7A18F838B2}" type="pres">
      <dgm:prSet presAssocID="{68097B3A-5830-4BB8-B022-52B2EF3AA55C}" presName="rootConnector" presStyleLbl="node2" presStyleIdx="4" presStyleCnt="6"/>
      <dgm:spPr/>
      <dgm:t>
        <a:bodyPr/>
        <a:lstStyle/>
        <a:p>
          <a:endParaRPr lang="en-US"/>
        </a:p>
      </dgm:t>
    </dgm:pt>
    <dgm:pt modelId="{6FB8EC0D-3F70-D949-A491-871713BF5795}" type="pres">
      <dgm:prSet presAssocID="{68097B3A-5830-4BB8-B022-52B2EF3AA55C}" presName="hierChild4" presStyleCnt="0"/>
      <dgm:spPr/>
    </dgm:pt>
    <dgm:pt modelId="{D5BBD61B-D59A-9442-A221-3232E13DF534}" type="pres">
      <dgm:prSet presAssocID="{68097B3A-5830-4BB8-B022-52B2EF3AA55C}" presName="hierChild5" presStyleCnt="0"/>
      <dgm:spPr/>
    </dgm:pt>
    <dgm:pt modelId="{0FDE06DE-A4CB-2D42-89A6-3AB3D37A9512}" type="pres">
      <dgm:prSet presAssocID="{79FFBE92-97E8-42FF-A652-281EFFE2FF2A}" presName="Name37" presStyleLbl="parChTrans1D2" presStyleIdx="5" presStyleCnt="6"/>
      <dgm:spPr/>
      <dgm:t>
        <a:bodyPr/>
        <a:lstStyle/>
        <a:p>
          <a:endParaRPr lang="en-US"/>
        </a:p>
      </dgm:t>
    </dgm:pt>
    <dgm:pt modelId="{D95A9D37-1AD8-5044-81D3-866C52E632B2}" type="pres">
      <dgm:prSet presAssocID="{CDF037A3-0235-4393-A8EB-A383DC39DDFC}" presName="hierRoot2" presStyleCnt="0">
        <dgm:presLayoutVars>
          <dgm:hierBranch val="init"/>
        </dgm:presLayoutVars>
      </dgm:prSet>
      <dgm:spPr/>
    </dgm:pt>
    <dgm:pt modelId="{692651CB-C96A-A843-BB7E-532D29ECB456}" type="pres">
      <dgm:prSet presAssocID="{CDF037A3-0235-4393-A8EB-A383DC39DDFC}" presName="rootComposite" presStyleCnt="0"/>
      <dgm:spPr/>
    </dgm:pt>
    <dgm:pt modelId="{674A6D6C-8D3C-A04D-A05B-CA5D0E844B42}" type="pres">
      <dgm:prSet presAssocID="{CDF037A3-0235-4393-A8EB-A383DC39DDFC}" presName="rootText" presStyleLbl="node2" presStyleIdx="5" presStyleCnt="6" custScaleY="136944">
        <dgm:presLayoutVars>
          <dgm:chPref val="3"/>
        </dgm:presLayoutVars>
      </dgm:prSet>
      <dgm:spPr/>
      <dgm:t>
        <a:bodyPr/>
        <a:lstStyle/>
        <a:p>
          <a:endParaRPr lang="en-US"/>
        </a:p>
      </dgm:t>
    </dgm:pt>
    <dgm:pt modelId="{8779904D-26BC-AB44-BD7B-A2BE3902D668}" type="pres">
      <dgm:prSet presAssocID="{CDF037A3-0235-4393-A8EB-A383DC39DDFC}" presName="rootConnector" presStyleLbl="node2" presStyleIdx="5" presStyleCnt="6"/>
      <dgm:spPr/>
      <dgm:t>
        <a:bodyPr/>
        <a:lstStyle/>
        <a:p>
          <a:endParaRPr lang="en-US"/>
        </a:p>
      </dgm:t>
    </dgm:pt>
    <dgm:pt modelId="{5D1828D4-53AB-EA4E-8347-8AF972A16971}" type="pres">
      <dgm:prSet presAssocID="{CDF037A3-0235-4393-A8EB-A383DC39DDFC}" presName="hierChild4" presStyleCnt="0"/>
      <dgm:spPr/>
    </dgm:pt>
    <dgm:pt modelId="{BABC2B33-781F-7543-8762-DD1CD84491CE}" type="pres">
      <dgm:prSet presAssocID="{CDF037A3-0235-4393-A8EB-A383DC39DDFC}" presName="hierChild5" presStyleCnt="0"/>
      <dgm:spPr/>
    </dgm:pt>
    <dgm:pt modelId="{82ABD2BB-85B4-7C49-A7CF-69D9FF01BFEE}" type="pres">
      <dgm:prSet presAssocID="{CEFF8B14-CBE3-DB4A-8983-21B8EBAF246D}" presName="hierChild3" presStyleCnt="0"/>
      <dgm:spPr/>
    </dgm:pt>
  </dgm:ptLst>
  <dgm:cxnLst>
    <dgm:cxn modelId="{69E929A0-947F-EB4D-91A9-6664911DBCB6}" srcId="{CEFF8B14-CBE3-DB4A-8983-21B8EBAF246D}" destId="{10DE895A-7180-AD4E-A4C0-4A9D1130FE7D}" srcOrd="1" destOrd="0" parTransId="{9D2608E3-2E08-B748-8DE2-AE8F468BD9C3}" sibTransId="{3CF98FF8-0E8C-F044-915F-7A82118A1E03}"/>
    <dgm:cxn modelId="{B9EDF5AD-5E8C-2649-A5A7-95B26E30EA1B}" srcId="{CEFF8B14-CBE3-DB4A-8983-21B8EBAF246D}" destId="{0303CD29-7EB4-124A-BFF1-BFB0DAD712C6}" srcOrd="0" destOrd="0" parTransId="{25D055EA-6B7A-4743-9A46-F46C62CC6AAC}" sibTransId="{B3E8BD1D-8770-0C4F-95CF-0EF4E50076ED}"/>
    <dgm:cxn modelId="{62CDFADB-59D1-E745-B8D9-86A856B41A03}" type="presOf" srcId="{6C919AA8-5712-4048-A064-CF0B8BCD8B1D}" destId="{E6A8F620-843C-3F49-B1D8-AD16C350D668}" srcOrd="0" destOrd="0" presId="urn:microsoft.com/office/officeart/2005/8/layout/orgChart1"/>
    <dgm:cxn modelId="{E46C24BD-BAF9-9945-A950-1CE9110B6412}" type="presOf" srcId="{68097B3A-5830-4BB8-B022-52B2EF3AA55C}" destId="{DC6AE12A-17D5-0949-9DFA-4D07716E21C8}" srcOrd="0" destOrd="0" presId="urn:microsoft.com/office/officeart/2005/8/layout/orgChart1"/>
    <dgm:cxn modelId="{28BCA905-9E51-A849-9369-2B3A7AE78357}" type="presOf" srcId="{10DE895A-7180-AD4E-A4C0-4A9D1130FE7D}" destId="{C35CF05A-A54E-664A-A58A-F2710E3B1076}" srcOrd="0" destOrd="0" presId="urn:microsoft.com/office/officeart/2005/8/layout/orgChart1"/>
    <dgm:cxn modelId="{9515B415-67EA-0D4A-A944-5710C91B4EBD}" type="presOf" srcId="{10DE895A-7180-AD4E-A4C0-4A9D1130FE7D}" destId="{3B3BB0AB-7080-0146-9E43-A1F623374F69}" srcOrd="1" destOrd="0" presId="urn:microsoft.com/office/officeart/2005/8/layout/orgChart1"/>
    <dgm:cxn modelId="{5B880BA2-F27A-E349-A799-6A1AA5FD8CC5}" type="presOf" srcId="{6C858F9F-D8D8-C345-819D-4D3C6884A75B}" destId="{17098439-807F-E849-B1E8-C84A376CF96D}" srcOrd="0" destOrd="0" presId="urn:microsoft.com/office/officeart/2005/8/layout/orgChart1"/>
    <dgm:cxn modelId="{98A80D77-FF37-6B46-BA62-DBB2BC579A79}" type="presOf" srcId="{06833414-B30F-E848-9C10-87F969C18AA1}" destId="{8D6759B4-1690-AE4E-9318-628AF327B0B9}" srcOrd="0" destOrd="0" presId="urn:microsoft.com/office/officeart/2005/8/layout/orgChart1"/>
    <dgm:cxn modelId="{7A4CEB6F-A99A-214B-BF6E-2A0DCA771AEF}" srcId="{CEFF8B14-CBE3-DB4A-8983-21B8EBAF246D}" destId="{DFF64B06-41B5-3747-943A-829E0DD1DE4B}" srcOrd="2" destOrd="0" parTransId="{06833414-B30F-E848-9C10-87F969C18AA1}" sibTransId="{2F6B292B-237E-9D49-95FD-D70C0DBD3115}"/>
    <dgm:cxn modelId="{BE230CA5-0745-4781-A31E-928AC6E6AAEE}" srcId="{CEFF8B14-CBE3-DB4A-8983-21B8EBAF246D}" destId="{CDF037A3-0235-4393-A8EB-A383DC39DDFC}" srcOrd="5" destOrd="0" parTransId="{79FFBE92-97E8-42FF-A652-281EFFE2FF2A}" sibTransId="{B4E2C633-B291-4D63-AB09-F78E0228218A}"/>
    <dgm:cxn modelId="{81AE3784-826D-1C48-8B61-1037BE950A40}" type="presOf" srcId="{0303CD29-7EB4-124A-BFF1-BFB0DAD712C6}" destId="{81B1894B-D3C2-0F44-BB0B-FF0A6BA3E88F}" srcOrd="0" destOrd="0" presId="urn:microsoft.com/office/officeart/2005/8/layout/orgChart1"/>
    <dgm:cxn modelId="{4156DD14-DD19-084B-83FD-2E900E32A557}" type="presOf" srcId="{DFF64B06-41B5-3747-943A-829E0DD1DE4B}" destId="{1D39BEED-27A0-7D41-B316-DEB461CB648E}" srcOrd="0" destOrd="0" presId="urn:microsoft.com/office/officeart/2005/8/layout/orgChart1"/>
    <dgm:cxn modelId="{B7FE650E-2843-994D-85CA-0FF9ACC5878D}" type="presOf" srcId="{9D2608E3-2E08-B748-8DE2-AE8F468BD9C3}" destId="{E896BE7F-89FE-7548-8868-47DE3A0C28A8}" srcOrd="0" destOrd="0" presId="urn:microsoft.com/office/officeart/2005/8/layout/orgChart1"/>
    <dgm:cxn modelId="{0C942C8F-FDB8-1844-84F4-6C68930133C7}" type="presOf" srcId="{0303CD29-7EB4-124A-BFF1-BFB0DAD712C6}" destId="{54BEE64A-DB41-8E42-BBFF-68DDAEB719E2}" srcOrd="1" destOrd="0" presId="urn:microsoft.com/office/officeart/2005/8/layout/orgChart1"/>
    <dgm:cxn modelId="{CBAD3074-F4A5-E84C-B972-7DF6DBB547A0}" type="presOf" srcId="{25D055EA-6B7A-4743-9A46-F46C62CC6AAC}" destId="{90F17744-A045-1145-8AF2-87FADC8FE88B}" srcOrd="0" destOrd="0" presId="urn:microsoft.com/office/officeart/2005/8/layout/orgChart1"/>
    <dgm:cxn modelId="{FC4361EE-DE53-FB41-89B5-36316C845F1E}" type="presOf" srcId="{7F237415-1709-4E70-B940-CB6FBB98DDA7}" destId="{C2F48863-F00E-A34D-9B7A-E0AC67C2BAC6}" srcOrd="0" destOrd="0" presId="urn:microsoft.com/office/officeart/2005/8/layout/orgChart1"/>
    <dgm:cxn modelId="{096A83C9-5C78-FC4F-BBCB-C0C788C3A66D}" type="presOf" srcId="{DFF64B06-41B5-3747-943A-829E0DD1DE4B}" destId="{B4548953-F4B7-4B4A-8403-F4222E3BFBCC}" srcOrd="1" destOrd="0" presId="urn:microsoft.com/office/officeart/2005/8/layout/orgChart1"/>
    <dgm:cxn modelId="{E14345FB-9E9F-D748-BC98-5BAFD279E06C}" srcId="{0329B090-E020-9044-9BD8-545C0A20E0F7}" destId="{CEFF8B14-CBE3-DB4A-8983-21B8EBAF246D}" srcOrd="0" destOrd="0" parTransId="{D870C9FD-921E-534E-9A99-3C93B8AF32B8}" sibTransId="{0FE5664E-2897-6645-8119-9812C0B8F9CA}"/>
    <dgm:cxn modelId="{80252596-3CE2-0F4D-8001-08A142196557}" type="presOf" srcId="{CDF037A3-0235-4393-A8EB-A383DC39DDFC}" destId="{674A6D6C-8D3C-A04D-A05B-CA5D0E844B42}" srcOrd="0" destOrd="0" presId="urn:microsoft.com/office/officeart/2005/8/layout/orgChart1"/>
    <dgm:cxn modelId="{E64B95DA-3322-6444-8603-84F70C543242}" type="presOf" srcId="{CEFF8B14-CBE3-DB4A-8983-21B8EBAF246D}" destId="{6F8D21ED-2033-5945-8836-4D812918B051}" srcOrd="1" destOrd="0" presId="urn:microsoft.com/office/officeart/2005/8/layout/orgChart1"/>
    <dgm:cxn modelId="{9DA40311-7FAC-0144-A134-969420714B39}" type="presOf" srcId="{6C919AA8-5712-4048-A064-CF0B8BCD8B1D}" destId="{A15C15F3-97AF-0C4A-BA03-2D24F853145D}" srcOrd="1" destOrd="0" presId="urn:microsoft.com/office/officeart/2005/8/layout/orgChart1"/>
    <dgm:cxn modelId="{AFC5CA43-615B-9245-B52F-0A044AD824CC}" type="presOf" srcId="{0329B090-E020-9044-9BD8-545C0A20E0F7}" destId="{B064AF2B-A825-C444-B401-DDDFA68034A0}" srcOrd="0" destOrd="0" presId="urn:microsoft.com/office/officeart/2005/8/layout/orgChart1"/>
    <dgm:cxn modelId="{70F82B81-8820-BF4F-88D4-40E6C9A6D139}" type="presOf" srcId="{79FFBE92-97E8-42FF-A652-281EFFE2FF2A}" destId="{0FDE06DE-A4CB-2D42-89A6-3AB3D37A9512}" srcOrd="0" destOrd="0" presId="urn:microsoft.com/office/officeart/2005/8/layout/orgChart1"/>
    <dgm:cxn modelId="{71BF5140-9DAC-0645-BB4B-25AAE14AF7DE}" srcId="{CEFF8B14-CBE3-DB4A-8983-21B8EBAF246D}" destId="{6C919AA8-5712-4048-A064-CF0B8BCD8B1D}" srcOrd="3" destOrd="0" parTransId="{6C858F9F-D8D8-C345-819D-4D3C6884A75B}" sibTransId="{B681BFF8-B6E7-AF44-8670-8AD76883ACC3}"/>
    <dgm:cxn modelId="{166386D5-402F-4437-8352-3B33F4B8FA4C}" srcId="{CEFF8B14-CBE3-DB4A-8983-21B8EBAF246D}" destId="{68097B3A-5830-4BB8-B022-52B2EF3AA55C}" srcOrd="4" destOrd="0" parTransId="{7F237415-1709-4E70-B940-CB6FBB98DDA7}" sibTransId="{47156901-360D-4DE3-88B9-AF98E0FFA7A0}"/>
    <dgm:cxn modelId="{2714ADE2-30E7-874D-B4E7-1142D9BEBECA}" type="presOf" srcId="{68097B3A-5830-4BB8-B022-52B2EF3AA55C}" destId="{2294A728-F46B-0E4E-9E4C-AD7A18F838B2}" srcOrd="1" destOrd="0" presId="urn:microsoft.com/office/officeart/2005/8/layout/orgChart1"/>
    <dgm:cxn modelId="{7ABAF3CF-3F6E-384B-8F2A-2B7FD9C3C0F1}" type="presOf" srcId="{CEFF8B14-CBE3-DB4A-8983-21B8EBAF246D}" destId="{8279CE23-85F5-D44E-8D1E-0BC89B06E24C}" srcOrd="0" destOrd="0" presId="urn:microsoft.com/office/officeart/2005/8/layout/orgChart1"/>
    <dgm:cxn modelId="{A42828FB-9DA8-A845-A527-E47E71A64890}" type="presOf" srcId="{CDF037A3-0235-4393-A8EB-A383DC39DDFC}" destId="{8779904D-26BC-AB44-BD7B-A2BE3902D668}" srcOrd="1" destOrd="0" presId="urn:microsoft.com/office/officeart/2005/8/layout/orgChart1"/>
    <dgm:cxn modelId="{3588388C-1521-AD48-A7B4-B477FDE72DFB}" type="presParOf" srcId="{B064AF2B-A825-C444-B401-DDDFA68034A0}" destId="{E22A357F-534E-134F-98A8-2E46CB47D158}" srcOrd="0" destOrd="0" presId="urn:microsoft.com/office/officeart/2005/8/layout/orgChart1"/>
    <dgm:cxn modelId="{8B6E7E11-5D75-F54C-9E5A-33DB300681AD}" type="presParOf" srcId="{E22A357F-534E-134F-98A8-2E46CB47D158}" destId="{D42874CC-53E9-DD4F-9E38-B4EE6B2D7971}" srcOrd="0" destOrd="0" presId="urn:microsoft.com/office/officeart/2005/8/layout/orgChart1"/>
    <dgm:cxn modelId="{327F98C7-FA2A-EB44-B9E7-5436AA579535}" type="presParOf" srcId="{D42874CC-53E9-DD4F-9E38-B4EE6B2D7971}" destId="{8279CE23-85F5-D44E-8D1E-0BC89B06E24C}" srcOrd="0" destOrd="0" presId="urn:microsoft.com/office/officeart/2005/8/layout/orgChart1"/>
    <dgm:cxn modelId="{7E380305-54A8-8F42-82AB-70412DB39724}" type="presParOf" srcId="{D42874CC-53E9-DD4F-9E38-B4EE6B2D7971}" destId="{6F8D21ED-2033-5945-8836-4D812918B051}" srcOrd="1" destOrd="0" presId="urn:microsoft.com/office/officeart/2005/8/layout/orgChart1"/>
    <dgm:cxn modelId="{BB7E5856-1009-1649-A588-58220776741D}" type="presParOf" srcId="{E22A357F-534E-134F-98A8-2E46CB47D158}" destId="{B062DBE6-F16E-3E42-BF76-FCD1C4B2EC2E}" srcOrd="1" destOrd="0" presId="urn:microsoft.com/office/officeart/2005/8/layout/orgChart1"/>
    <dgm:cxn modelId="{09D0164F-3F5A-7048-B5D3-2166856BB6E8}" type="presParOf" srcId="{B062DBE6-F16E-3E42-BF76-FCD1C4B2EC2E}" destId="{90F17744-A045-1145-8AF2-87FADC8FE88B}" srcOrd="0" destOrd="0" presId="urn:microsoft.com/office/officeart/2005/8/layout/orgChart1"/>
    <dgm:cxn modelId="{CD7BD4FA-BDCF-C24F-94CB-E8378D80CB3B}" type="presParOf" srcId="{B062DBE6-F16E-3E42-BF76-FCD1C4B2EC2E}" destId="{0488616F-7571-5642-9BD2-114515057285}" srcOrd="1" destOrd="0" presId="urn:microsoft.com/office/officeart/2005/8/layout/orgChart1"/>
    <dgm:cxn modelId="{13FAF2E3-0C59-5640-AB66-A82B82A693C9}" type="presParOf" srcId="{0488616F-7571-5642-9BD2-114515057285}" destId="{A0B3446E-3D27-604D-801D-E56FBC9BA061}" srcOrd="0" destOrd="0" presId="urn:microsoft.com/office/officeart/2005/8/layout/orgChart1"/>
    <dgm:cxn modelId="{772E85F3-EB00-4546-A668-70C6F1B5C0EC}" type="presParOf" srcId="{A0B3446E-3D27-604D-801D-E56FBC9BA061}" destId="{81B1894B-D3C2-0F44-BB0B-FF0A6BA3E88F}" srcOrd="0" destOrd="0" presId="urn:microsoft.com/office/officeart/2005/8/layout/orgChart1"/>
    <dgm:cxn modelId="{80485262-0E1C-6346-A122-EE7D3F6D8820}" type="presParOf" srcId="{A0B3446E-3D27-604D-801D-E56FBC9BA061}" destId="{54BEE64A-DB41-8E42-BBFF-68DDAEB719E2}" srcOrd="1" destOrd="0" presId="urn:microsoft.com/office/officeart/2005/8/layout/orgChart1"/>
    <dgm:cxn modelId="{D97F1070-BA58-A74A-8CB3-44EB98917CD2}" type="presParOf" srcId="{0488616F-7571-5642-9BD2-114515057285}" destId="{A9A69E59-ADBC-D643-992E-43DB84B3777C}" srcOrd="1" destOrd="0" presId="urn:microsoft.com/office/officeart/2005/8/layout/orgChart1"/>
    <dgm:cxn modelId="{2685AF20-8EF4-3C4C-BFD2-88EBE05652F7}" type="presParOf" srcId="{0488616F-7571-5642-9BD2-114515057285}" destId="{E9D35563-1479-754B-AE29-FD44A435783C}" srcOrd="2" destOrd="0" presId="urn:microsoft.com/office/officeart/2005/8/layout/orgChart1"/>
    <dgm:cxn modelId="{61E98A44-B952-F448-91A7-3B01F4604462}" type="presParOf" srcId="{B062DBE6-F16E-3E42-BF76-FCD1C4B2EC2E}" destId="{E896BE7F-89FE-7548-8868-47DE3A0C28A8}" srcOrd="2" destOrd="0" presId="urn:microsoft.com/office/officeart/2005/8/layout/orgChart1"/>
    <dgm:cxn modelId="{8BDD03F1-BEC2-D94C-AB6E-01C562177839}" type="presParOf" srcId="{B062DBE6-F16E-3E42-BF76-FCD1C4B2EC2E}" destId="{5F7B915B-3247-5E4C-811F-49D75D8F92C4}" srcOrd="3" destOrd="0" presId="urn:microsoft.com/office/officeart/2005/8/layout/orgChart1"/>
    <dgm:cxn modelId="{336297EC-4F76-7C4E-A671-94C92C0D06A8}" type="presParOf" srcId="{5F7B915B-3247-5E4C-811F-49D75D8F92C4}" destId="{9015E1BA-E20C-C140-A79C-F1E9F6459181}" srcOrd="0" destOrd="0" presId="urn:microsoft.com/office/officeart/2005/8/layout/orgChart1"/>
    <dgm:cxn modelId="{0073100E-7668-AE4B-9FF2-9BBC0086FEFC}" type="presParOf" srcId="{9015E1BA-E20C-C140-A79C-F1E9F6459181}" destId="{C35CF05A-A54E-664A-A58A-F2710E3B1076}" srcOrd="0" destOrd="0" presId="urn:microsoft.com/office/officeart/2005/8/layout/orgChart1"/>
    <dgm:cxn modelId="{5EEAF0A8-CCED-D848-805B-CDCC08B8C366}" type="presParOf" srcId="{9015E1BA-E20C-C140-A79C-F1E9F6459181}" destId="{3B3BB0AB-7080-0146-9E43-A1F623374F69}" srcOrd="1" destOrd="0" presId="urn:microsoft.com/office/officeart/2005/8/layout/orgChart1"/>
    <dgm:cxn modelId="{0965F92C-4B56-8D4B-ABA9-25BC20A7E478}" type="presParOf" srcId="{5F7B915B-3247-5E4C-811F-49D75D8F92C4}" destId="{26011CA2-0767-1F42-93B7-6018BDD17626}" srcOrd="1" destOrd="0" presId="urn:microsoft.com/office/officeart/2005/8/layout/orgChart1"/>
    <dgm:cxn modelId="{3C5D21F7-08C5-284A-96C7-AC81B0B7A255}" type="presParOf" srcId="{5F7B915B-3247-5E4C-811F-49D75D8F92C4}" destId="{98232799-2A66-874A-910C-F8A8C42796E7}" srcOrd="2" destOrd="0" presId="urn:microsoft.com/office/officeart/2005/8/layout/orgChart1"/>
    <dgm:cxn modelId="{059FECF3-6B22-9B42-AB56-836144E0673F}" type="presParOf" srcId="{B062DBE6-F16E-3E42-BF76-FCD1C4B2EC2E}" destId="{8D6759B4-1690-AE4E-9318-628AF327B0B9}" srcOrd="4" destOrd="0" presId="urn:microsoft.com/office/officeart/2005/8/layout/orgChart1"/>
    <dgm:cxn modelId="{63722D46-D987-F14C-917F-AB378F6840EA}" type="presParOf" srcId="{B062DBE6-F16E-3E42-BF76-FCD1C4B2EC2E}" destId="{C1AA0212-48F2-CE4A-A354-70158231EDB6}" srcOrd="5" destOrd="0" presId="urn:microsoft.com/office/officeart/2005/8/layout/orgChart1"/>
    <dgm:cxn modelId="{4266AA64-D6CD-8E49-9117-CBBDFE917927}" type="presParOf" srcId="{C1AA0212-48F2-CE4A-A354-70158231EDB6}" destId="{6BF187D0-7972-DE4D-9799-BED0CDC2637F}" srcOrd="0" destOrd="0" presId="urn:microsoft.com/office/officeart/2005/8/layout/orgChart1"/>
    <dgm:cxn modelId="{6EE6A301-4FA2-8D44-9C98-4321862B4EBB}" type="presParOf" srcId="{6BF187D0-7972-DE4D-9799-BED0CDC2637F}" destId="{1D39BEED-27A0-7D41-B316-DEB461CB648E}" srcOrd="0" destOrd="0" presId="urn:microsoft.com/office/officeart/2005/8/layout/orgChart1"/>
    <dgm:cxn modelId="{37A07C17-3608-A840-A0CB-46C33EFCBDFB}" type="presParOf" srcId="{6BF187D0-7972-DE4D-9799-BED0CDC2637F}" destId="{B4548953-F4B7-4B4A-8403-F4222E3BFBCC}" srcOrd="1" destOrd="0" presId="urn:microsoft.com/office/officeart/2005/8/layout/orgChart1"/>
    <dgm:cxn modelId="{5ADC9160-E199-7044-99C4-4B7318298A96}" type="presParOf" srcId="{C1AA0212-48F2-CE4A-A354-70158231EDB6}" destId="{66E116C1-40E0-7344-B696-7617A99C4A76}" srcOrd="1" destOrd="0" presId="urn:microsoft.com/office/officeart/2005/8/layout/orgChart1"/>
    <dgm:cxn modelId="{FDAE79C1-1F52-F845-A570-A0B149EF79C2}" type="presParOf" srcId="{C1AA0212-48F2-CE4A-A354-70158231EDB6}" destId="{9FFCAC4D-87AC-6340-ACA7-DE054D09A6FC}" srcOrd="2" destOrd="0" presId="urn:microsoft.com/office/officeart/2005/8/layout/orgChart1"/>
    <dgm:cxn modelId="{BC210B13-3383-744A-8893-BB6757C68AED}" type="presParOf" srcId="{B062DBE6-F16E-3E42-BF76-FCD1C4B2EC2E}" destId="{17098439-807F-E849-B1E8-C84A376CF96D}" srcOrd="6" destOrd="0" presId="urn:microsoft.com/office/officeart/2005/8/layout/orgChart1"/>
    <dgm:cxn modelId="{34FD8766-B901-F44F-A5E2-466864AF5B2F}" type="presParOf" srcId="{B062DBE6-F16E-3E42-BF76-FCD1C4B2EC2E}" destId="{2D3BEC9B-6692-3E4D-8A0D-2B46BB4ECEFF}" srcOrd="7" destOrd="0" presId="urn:microsoft.com/office/officeart/2005/8/layout/orgChart1"/>
    <dgm:cxn modelId="{9B1514B2-0D56-6B4C-ADD3-A8771754884B}" type="presParOf" srcId="{2D3BEC9B-6692-3E4D-8A0D-2B46BB4ECEFF}" destId="{9F25B8AB-FD9B-CE4A-B7A1-8AC99293A089}" srcOrd="0" destOrd="0" presId="urn:microsoft.com/office/officeart/2005/8/layout/orgChart1"/>
    <dgm:cxn modelId="{42F1ED19-015C-AD4B-B417-4BFA5C035379}" type="presParOf" srcId="{9F25B8AB-FD9B-CE4A-B7A1-8AC99293A089}" destId="{E6A8F620-843C-3F49-B1D8-AD16C350D668}" srcOrd="0" destOrd="0" presId="urn:microsoft.com/office/officeart/2005/8/layout/orgChart1"/>
    <dgm:cxn modelId="{8CD2FF24-7F24-6A46-9F1D-3AE9CC8FC224}" type="presParOf" srcId="{9F25B8AB-FD9B-CE4A-B7A1-8AC99293A089}" destId="{A15C15F3-97AF-0C4A-BA03-2D24F853145D}" srcOrd="1" destOrd="0" presId="urn:microsoft.com/office/officeart/2005/8/layout/orgChart1"/>
    <dgm:cxn modelId="{3FE19A94-3B79-3446-B27D-0F693C231F77}" type="presParOf" srcId="{2D3BEC9B-6692-3E4D-8A0D-2B46BB4ECEFF}" destId="{720C4121-FE05-684A-8646-BAD96935C93C}" srcOrd="1" destOrd="0" presId="urn:microsoft.com/office/officeart/2005/8/layout/orgChart1"/>
    <dgm:cxn modelId="{A77232B9-4563-2C44-BF4E-69A4B44C4B1D}" type="presParOf" srcId="{2D3BEC9B-6692-3E4D-8A0D-2B46BB4ECEFF}" destId="{EAE3CDC5-4822-6241-AC2B-C1D1C0DA2A86}" srcOrd="2" destOrd="0" presId="urn:microsoft.com/office/officeart/2005/8/layout/orgChart1"/>
    <dgm:cxn modelId="{B80A8FBA-D8EB-984F-A87D-E24873ADF953}" type="presParOf" srcId="{B062DBE6-F16E-3E42-BF76-FCD1C4B2EC2E}" destId="{C2F48863-F00E-A34D-9B7A-E0AC67C2BAC6}" srcOrd="8" destOrd="0" presId="urn:microsoft.com/office/officeart/2005/8/layout/orgChart1"/>
    <dgm:cxn modelId="{5AE1A314-6A6B-2949-A5F6-77CCAC25725A}" type="presParOf" srcId="{B062DBE6-F16E-3E42-BF76-FCD1C4B2EC2E}" destId="{80C0C3C9-5103-1543-8ACA-32AA11EAA37A}" srcOrd="9" destOrd="0" presId="urn:microsoft.com/office/officeart/2005/8/layout/orgChart1"/>
    <dgm:cxn modelId="{2DA7A7CA-D5AC-5748-89B0-86E9BBEC8379}" type="presParOf" srcId="{80C0C3C9-5103-1543-8ACA-32AA11EAA37A}" destId="{A780E07E-3BC7-464E-88FE-CA5BB6E465B9}" srcOrd="0" destOrd="0" presId="urn:microsoft.com/office/officeart/2005/8/layout/orgChart1"/>
    <dgm:cxn modelId="{7A06AF63-729D-314D-ADD1-1BD903C0BF9A}" type="presParOf" srcId="{A780E07E-3BC7-464E-88FE-CA5BB6E465B9}" destId="{DC6AE12A-17D5-0949-9DFA-4D07716E21C8}" srcOrd="0" destOrd="0" presId="urn:microsoft.com/office/officeart/2005/8/layout/orgChart1"/>
    <dgm:cxn modelId="{09328C0B-402B-9F41-B8E4-061F189C7FF2}" type="presParOf" srcId="{A780E07E-3BC7-464E-88FE-CA5BB6E465B9}" destId="{2294A728-F46B-0E4E-9E4C-AD7A18F838B2}" srcOrd="1" destOrd="0" presId="urn:microsoft.com/office/officeart/2005/8/layout/orgChart1"/>
    <dgm:cxn modelId="{3362F156-6AF5-7247-9DBD-9A364923C9E3}" type="presParOf" srcId="{80C0C3C9-5103-1543-8ACA-32AA11EAA37A}" destId="{6FB8EC0D-3F70-D949-A491-871713BF5795}" srcOrd="1" destOrd="0" presId="urn:microsoft.com/office/officeart/2005/8/layout/orgChart1"/>
    <dgm:cxn modelId="{9D673B11-AE51-DD48-8E63-B8BEED340CBF}" type="presParOf" srcId="{80C0C3C9-5103-1543-8ACA-32AA11EAA37A}" destId="{D5BBD61B-D59A-9442-A221-3232E13DF534}" srcOrd="2" destOrd="0" presId="urn:microsoft.com/office/officeart/2005/8/layout/orgChart1"/>
    <dgm:cxn modelId="{D0A7BBEB-CF69-304C-9E45-6DA8686C171A}" type="presParOf" srcId="{B062DBE6-F16E-3E42-BF76-FCD1C4B2EC2E}" destId="{0FDE06DE-A4CB-2D42-89A6-3AB3D37A9512}" srcOrd="10" destOrd="0" presId="urn:microsoft.com/office/officeart/2005/8/layout/orgChart1"/>
    <dgm:cxn modelId="{1AF8C1F8-13DD-CD47-B85D-DB7265AE1BCC}" type="presParOf" srcId="{B062DBE6-F16E-3E42-BF76-FCD1C4B2EC2E}" destId="{D95A9D37-1AD8-5044-81D3-866C52E632B2}" srcOrd="11" destOrd="0" presId="urn:microsoft.com/office/officeart/2005/8/layout/orgChart1"/>
    <dgm:cxn modelId="{F39881A3-F181-F14E-B119-4CE56CA24823}" type="presParOf" srcId="{D95A9D37-1AD8-5044-81D3-866C52E632B2}" destId="{692651CB-C96A-A843-BB7E-532D29ECB456}" srcOrd="0" destOrd="0" presId="urn:microsoft.com/office/officeart/2005/8/layout/orgChart1"/>
    <dgm:cxn modelId="{86587620-F458-1848-AF6B-1841EFCBC2A6}" type="presParOf" srcId="{692651CB-C96A-A843-BB7E-532D29ECB456}" destId="{674A6D6C-8D3C-A04D-A05B-CA5D0E844B42}" srcOrd="0" destOrd="0" presId="urn:microsoft.com/office/officeart/2005/8/layout/orgChart1"/>
    <dgm:cxn modelId="{20586301-0A91-5C47-890E-4CB119F1190A}" type="presParOf" srcId="{692651CB-C96A-A843-BB7E-532D29ECB456}" destId="{8779904D-26BC-AB44-BD7B-A2BE3902D668}" srcOrd="1" destOrd="0" presId="urn:microsoft.com/office/officeart/2005/8/layout/orgChart1"/>
    <dgm:cxn modelId="{FA5061AC-55D9-3248-955A-E3238F413050}" type="presParOf" srcId="{D95A9D37-1AD8-5044-81D3-866C52E632B2}" destId="{5D1828D4-53AB-EA4E-8347-8AF972A16971}" srcOrd="1" destOrd="0" presId="urn:microsoft.com/office/officeart/2005/8/layout/orgChart1"/>
    <dgm:cxn modelId="{DF3C9E55-8C91-3145-A2B1-65C1F83A5F1F}" type="presParOf" srcId="{D95A9D37-1AD8-5044-81D3-866C52E632B2}" destId="{BABC2B33-781F-7543-8762-DD1CD84491CE}" srcOrd="2" destOrd="0" presId="urn:microsoft.com/office/officeart/2005/8/layout/orgChart1"/>
    <dgm:cxn modelId="{5922D732-FB68-9042-AFDF-2EABF1E98BE4}" type="presParOf" srcId="{E22A357F-534E-134F-98A8-2E46CB47D158}" destId="{82ABD2BB-85B4-7C49-A7CF-69D9FF01BFEE}"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75E1DBAA-E90E-B84F-B49E-3255FC6856E4}">
      <dgm:prSet phldrT="[Text]" custT="1"/>
      <dgm:spPr>
        <a:solidFill>
          <a:srgbClr val="800000"/>
        </a:solidFill>
        <a:ln>
          <a:solidFill>
            <a:schemeClr val="tx1"/>
          </a:solidFill>
        </a:ln>
      </dgm:spPr>
      <dgm:t>
        <a:bodyPr/>
        <a:lstStyle/>
        <a:p>
          <a:pPr>
            <a:lnSpc>
              <a:spcPct val="50000"/>
            </a:lnSpc>
          </a:pPr>
          <a:r>
            <a:rPr lang="en-US" sz="1400" dirty="0" smtClean="0">
              <a:latin typeface="Cambria"/>
              <a:cs typeface="Cambria"/>
            </a:rPr>
            <a:t>FY26 </a:t>
          </a:r>
          <a:r>
            <a:rPr lang="en-US" sz="1400" dirty="0">
              <a:latin typeface="Cambria"/>
              <a:cs typeface="Cambria"/>
            </a:rPr>
            <a:t>Recommended</a:t>
          </a:r>
        </a:p>
        <a:p>
          <a:pPr>
            <a:lnSpc>
              <a:spcPct val="100000"/>
            </a:lnSpc>
          </a:pPr>
          <a:r>
            <a:rPr lang="en-US" sz="1400" dirty="0">
              <a:latin typeface="Cambria"/>
              <a:cs typeface="Cambria"/>
            </a:rPr>
            <a:t>Discretionary — </a:t>
          </a:r>
          <a:r>
            <a:rPr lang="en-US" sz="1400" dirty="0" smtClean="0">
              <a:latin typeface="Cambria"/>
              <a:cs typeface="Cambria"/>
            </a:rPr>
            <a:t>$</a:t>
          </a:r>
          <a:r>
            <a:rPr lang="en-US" sz="1400" dirty="0" smtClean="0">
              <a:latin typeface="Cambria"/>
              <a:cs typeface="Cambria"/>
            </a:rPr>
            <a:t>277,321,517</a:t>
          </a:r>
          <a:endParaRPr lang="en-US" sz="1400" dirty="0">
            <a:latin typeface="Cambria"/>
            <a:cs typeface="Cambria"/>
          </a:endParaRPr>
        </a:p>
      </dgm:t>
    </dgm:pt>
    <dgm:pt modelId="{7A413A66-C815-FE42-A876-827471D1880D}" type="parTrans" cxnId="{DB5BED69-96FE-0540-B970-A1118A912B56}">
      <dgm:prSet/>
      <dgm:spPr/>
      <dgm:t>
        <a:bodyPr/>
        <a:lstStyle/>
        <a:p>
          <a:endParaRPr lang="en-US" sz="1400">
            <a:latin typeface="Cambria"/>
            <a:cs typeface="Cambria"/>
          </a:endParaRPr>
        </a:p>
      </dgm:t>
    </dgm:pt>
    <dgm:pt modelId="{5BD84E8E-E434-F14D-BD13-75B51EFCB764}" type="sibTrans" cxnId="{DB5BED69-96FE-0540-B970-A1118A912B56}">
      <dgm:prSet/>
      <dgm:spPr/>
      <dgm:t>
        <a:bodyPr/>
        <a:lstStyle/>
        <a:p>
          <a:endParaRPr lang="en-US" sz="1400">
            <a:latin typeface="Cambria"/>
            <a:cs typeface="Cambria"/>
          </a:endParaRPr>
        </a:p>
      </dgm:t>
    </dgm:pt>
    <dgm:pt modelId="{BA326490-7CB5-4241-AEBC-75A616B76038}">
      <dgm:prSet phldrT="[Text]" custT="1"/>
      <dgm:spPr>
        <a:solidFill>
          <a:schemeClr val="bg2">
            <a:lumMod val="75000"/>
          </a:schemeClr>
        </a:solidFill>
        <a:ln>
          <a:solidFill>
            <a:srgbClr val="000000"/>
          </a:solidFill>
        </a:ln>
      </dgm:spPr>
      <dgm:t>
        <a:bodyPr/>
        <a:lstStyle/>
        <a:p>
          <a:r>
            <a:rPr lang="en-US" sz="1200" dirty="0">
              <a:solidFill>
                <a:schemeClr val="tx1"/>
              </a:solidFill>
              <a:latin typeface="Cambria"/>
              <a:cs typeface="Cambria"/>
            </a:rPr>
            <a:t>Discretionary SGF = </a:t>
          </a:r>
          <a:r>
            <a:rPr lang="en-US" sz="1200" dirty="0" smtClean="0">
              <a:solidFill>
                <a:schemeClr val="tx1"/>
              </a:solidFill>
              <a:latin typeface="Cambria"/>
              <a:cs typeface="Cambria"/>
            </a:rPr>
            <a:t>$</a:t>
          </a:r>
          <a:r>
            <a:rPr lang="en-US" sz="1200" dirty="0" smtClean="0">
              <a:solidFill>
                <a:schemeClr val="tx1"/>
              </a:solidFill>
              <a:latin typeface="Cambria"/>
              <a:cs typeface="Cambria"/>
            </a:rPr>
            <a:t>16,310,048</a:t>
          </a:r>
          <a:endParaRPr lang="en-US" sz="1200" dirty="0">
            <a:solidFill>
              <a:schemeClr val="tx1"/>
            </a:solidFill>
            <a:latin typeface="Cambria"/>
            <a:cs typeface="Cambria"/>
          </a:endParaRPr>
        </a:p>
      </dgm:t>
    </dgm:pt>
    <dgm:pt modelId="{802247FB-D612-4843-909E-107726A7274E}" type="parTrans" cxnId="{0A3C4EF7-F05A-3D4E-9803-0EC54E355B2E}">
      <dgm:prSet custT="1"/>
      <dgm:spPr/>
      <dgm:t>
        <a:bodyPr/>
        <a:lstStyle/>
        <a:p>
          <a:endParaRPr lang="en-US" sz="300" dirty="0">
            <a:latin typeface="Cambria"/>
            <a:cs typeface="Cambria"/>
          </a:endParaRPr>
        </a:p>
      </dgm:t>
    </dgm:pt>
    <dgm:pt modelId="{6C4389B5-057E-EA45-A71A-19C9DC4C5B50}" type="sibTrans" cxnId="{0A3C4EF7-F05A-3D4E-9803-0EC54E355B2E}">
      <dgm:prSet/>
      <dgm:spPr/>
      <dgm:t>
        <a:bodyPr/>
        <a:lstStyle/>
        <a:p>
          <a:endParaRPr lang="en-US" sz="1400">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a:solidFill>
                <a:srgbClr val="000000"/>
              </a:solidFill>
              <a:latin typeface="Cambria"/>
              <a:cs typeface="Cambria"/>
            </a:rPr>
            <a:t>Discretionary IAT = </a:t>
          </a:r>
          <a:r>
            <a:rPr lang="en-US" sz="1200" dirty="0" smtClean="0">
              <a:solidFill>
                <a:srgbClr val="000000"/>
              </a:solidFill>
              <a:latin typeface="Cambria"/>
              <a:cs typeface="Cambria"/>
            </a:rPr>
            <a:t>$1,668,174</a:t>
          </a:r>
          <a:endParaRPr lang="en-US" sz="1200" dirty="0">
            <a:solidFill>
              <a:srgbClr val="000000"/>
            </a:solidFill>
            <a:latin typeface="Cambria"/>
            <a:cs typeface="Cambria"/>
          </a:endParaRPr>
        </a:p>
      </dgm:t>
    </dgm:pt>
    <dgm:pt modelId="{828455C0-ECBE-574B-9385-ECEB6789C634}" type="parTrans" cxnId="{422B85DC-D1DA-4743-B644-C3849B7075A4}">
      <dgm:prSet custT="1"/>
      <dgm:spPr/>
      <dgm:t>
        <a:bodyPr/>
        <a:lstStyle/>
        <a:p>
          <a:endParaRPr lang="en-US" sz="300" dirty="0">
            <a:latin typeface="Cambria"/>
            <a:cs typeface="Cambria"/>
          </a:endParaRPr>
        </a:p>
      </dgm:t>
    </dgm:pt>
    <dgm:pt modelId="{85E7C3AA-197C-A248-9282-6145E4C0C39B}" type="sibTrans" cxnId="{422B85DC-D1DA-4743-B644-C3849B7075A4}">
      <dgm:prSet/>
      <dgm:spPr/>
      <dgm:t>
        <a:bodyPr/>
        <a:lstStyle/>
        <a:p>
          <a:endParaRPr lang="en-US" sz="1400">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a:solidFill>
                <a:srgbClr val="000000"/>
              </a:solidFill>
              <a:latin typeface="Cambria"/>
              <a:cs typeface="Cambria"/>
            </a:rPr>
            <a:t>Discretionary FSGR = </a:t>
          </a:r>
          <a:r>
            <a:rPr lang="en-US" sz="1200" dirty="0" smtClean="0">
              <a:solidFill>
                <a:srgbClr val="000000"/>
              </a:solidFill>
              <a:latin typeface="Cambria"/>
              <a:cs typeface="Cambria"/>
            </a:rPr>
            <a:t>$72,219</a:t>
          </a:r>
          <a:endParaRPr lang="en-US" sz="1200" dirty="0">
            <a:solidFill>
              <a:srgbClr val="000000"/>
            </a:solidFill>
            <a:latin typeface="Cambria"/>
            <a:cs typeface="Cambria"/>
          </a:endParaRPr>
        </a:p>
      </dgm:t>
    </dgm:pt>
    <dgm:pt modelId="{D7667FFB-09F1-2A42-8527-F29F12ABB38D}" type="parTrans" cxnId="{4A0964C3-0AEC-0A4C-97CA-5462A0FE6EE7}">
      <dgm:prSet custT="1"/>
      <dgm:spPr/>
      <dgm:t>
        <a:bodyPr/>
        <a:lstStyle/>
        <a:p>
          <a:endParaRPr lang="en-US" sz="300" dirty="0">
            <a:latin typeface="Cambria"/>
            <a:cs typeface="Cambria"/>
          </a:endParaRPr>
        </a:p>
      </dgm:t>
    </dgm:pt>
    <dgm:pt modelId="{74CBD8BD-7BFB-5746-A26C-132A23FAB625}" type="sibTrans" cxnId="{4A0964C3-0AEC-0A4C-97CA-5462A0FE6EE7}">
      <dgm:prSet/>
      <dgm:spPr/>
      <dgm:t>
        <a:bodyPr/>
        <a:lstStyle/>
        <a:p>
          <a:endParaRPr lang="en-US" sz="1400">
            <a:latin typeface="Cambria"/>
            <a:cs typeface="Cambria"/>
          </a:endParaRPr>
        </a:p>
      </dgm:t>
    </dgm:pt>
    <dgm:pt modelId="{D200E696-C5D5-534F-ADBF-C901545E1F44}">
      <dgm:prSet/>
      <dgm:spPr>
        <a:solidFill>
          <a:srgbClr val="C5BE97"/>
        </a:solidFill>
        <a:ln>
          <a:solidFill>
            <a:schemeClr val="tx1"/>
          </a:solidFill>
        </a:ln>
      </dgm:spPr>
      <dgm:t>
        <a:bodyPr/>
        <a:lstStyle/>
        <a:p>
          <a:r>
            <a:rPr lang="en-US" dirty="0">
              <a:solidFill>
                <a:schemeClr val="tx1"/>
              </a:solidFill>
              <a:latin typeface="Cambria"/>
              <a:cs typeface="Cambria"/>
            </a:rPr>
            <a:t>Discretionary DEDS = </a:t>
          </a:r>
          <a:r>
            <a:rPr lang="en-US" dirty="0" smtClean="0">
              <a:solidFill>
                <a:schemeClr val="tx1"/>
              </a:solidFill>
              <a:latin typeface="Cambria"/>
              <a:cs typeface="Cambria"/>
            </a:rPr>
            <a:t>$</a:t>
          </a:r>
          <a:r>
            <a:rPr lang="en-US" dirty="0" smtClean="0">
              <a:solidFill>
                <a:schemeClr val="tx1"/>
              </a:solidFill>
              <a:latin typeface="Cambria"/>
              <a:cs typeface="Cambria"/>
            </a:rPr>
            <a:t>109,861,487 </a:t>
          </a:r>
          <a:endParaRPr lang="en-US" dirty="0">
            <a:solidFill>
              <a:schemeClr val="tx1"/>
            </a:solidFill>
            <a:latin typeface="Cambria"/>
            <a:cs typeface="Cambria"/>
          </a:endParaRPr>
        </a:p>
      </dgm:t>
    </dgm:pt>
    <dgm:pt modelId="{7A51A1DE-CE30-9A4D-81A0-34E2872D0000}" type="parTrans" cxnId="{626762FB-E0A6-5F40-A0B1-EEEB422D6574}">
      <dgm:prSet/>
      <dgm:spPr/>
      <dgm:t>
        <a:bodyPr/>
        <a:lstStyle/>
        <a:p>
          <a:endParaRPr lang="en-US" dirty="0"/>
        </a:p>
      </dgm:t>
    </dgm:pt>
    <dgm:pt modelId="{8A70DB75-FB5A-3A40-B417-B0DEFF861FBC}" type="sibTrans" cxnId="{626762FB-E0A6-5F40-A0B1-EEEB422D6574}">
      <dgm:prSet/>
      <dgm:spPr/>
      <dgm:t>
        <a:bodyPr/>
        <a:lstStyle/>
        <a:p>
          <a:endParaRPr lang="en-US"/>
        </a:p>
      </dgm:t>
    </dgm:pt>
    <dgm:pt modelId="{403FC450-5BAD-9247-91B6-22FEA7D097D0}">
      <dgm:prSet/>
      <dgm:spPr>
        <a:solidFill>
          <a:srgbClr val="C5BE97"/>
        </a:solidFill>
        <a:ln>
          <a:solidFill>
            <a:schemeClr val="tx1"/>
          </a:solidFill>
        </a:ln>
      </dgm:spPr>
      <dgm:t>
        <a:bodyPr/>
        <a:lstStyle/>
        <a:p>
          <a:r>
            <a:rPr lang="en-US" dirty="0">
              <a:solidFill>
                <a:schemeClr val="tx1"/>
              </a:solidFill>
              <a:latin typeface="Cambria"/>
              <a:cs typeface="Cambria"/>
            </a:rPr>
            <a:t>Discretionary FED = </a:t>
          </a:r>
          <a:r>
            <a:rPr lang="en-US" dirty="0" smtClean="0">
              <a:solidFill>
                <a:schemeClr val="tx1"/>
              </a:solidFill>
              <a:latin typeface="Cambria"/>
              <a:cs typeface="Cambria"/>
            </a:rPr>
            <a:t>$</a:t>
          </a:r>
          <a:r>
            <a:rPr lang="en-US" dirty="0" smtClean="0">
              <a:solidFill>
                <a:schemeClr val="tx1"/>
              </a:solidFill>
              <a:latin typeface="Cambria"/>
              <a:cs typeface="Cambria"/>
            </a:rPr>
            <a:t>149,409,589</a:t>
          </a:r>
          <a:endParaRPr lang="en-US" dirty="0">
            <a:solidFill>
              <a:schemeClr val="tx1"/>
            </a:solidFill>
            <a:latin typeface="Cambria"/>
            <a:cs typeface="Cambria"/>
          </a:endParaRPr>
        </a:p>
      </dgm:t>
    </dgm:pt>
    <dgm:pt modelId="{41FCDA1D-6827-9A4F-899A-320E55D5076A}" type="parTrans" cxnId="{5B279146-A43B-EA4A-978E-3EC58E6B8B74}">
      <dgm:prSet/>
      <dgm:spPr/>
      <dgm:t>
        <a:bodyPr/>
        <a:lstStyle/>
        <a:p>
          <a:endParaRPr lang="en-US" dirty="0"/>
        </a:p>
      </dgm:t>
    </dgm:pt>
    <dgm:pt modelId="{05875B15-EEE4-7C46-8793-2843B01A2866}" type="sibTrans" cxnId="{5B279146-A43B-EA4A-978E-3EC58E6B8B74}">
      <dgm:prSet/>
      <dgm:spPr/>
      <dgm:t>
        <a:bodyPr/>
        <a:lstStyle/>
        <a:p>
          <a:endParaRPr lang="en-US"/>
        </a:p>
      </dgm:t>
    </dgm:pt>
    <dgm:pt modelId="{17EBB363-36E6-E347-8DB6-286FF56F7B1F}">
      <dgm:prSet/>
      <dgm:spPr>
        <a:solidFill>
          <a:srgbClr val="C5BE97"/>
        </a:solidFill>
        <a:ln>
          <a:solidFill>
            <a:schemeClr val="tx1"/>
          </a:solidFill>
        </a:ln>
      </dgm:spPr>
      <dgm:t>
        <a:bodyPr/>
        <a:lstStyle/>
        <a:p>
          <a:r>
            <a:rPr lang="en-US" dirty="0">
              <a:solidFill>
                <a:schemeClr val="tx1"/>
              </a:solidFill>
              <a:latin typeface="Cambria"/>
              <a:cs typeface="Cambria"/>
            </a:rPr>
            <a:t>Discretionary </a:t>
          </a:r>
        </a:p>
        <a:p>
          <a:r>
            <a:rPr lang="en-US" dirty="0">
              <a:solidFill>
                <a:schemeClr val="tx1"/>
              </a:solidFill>
              <a:latin typeface="Cambria"/>
              <a:cs typeface="Cambria"/>
            </a:rPr>
            <a:t>T.O. = </a:t>
          </a:r>
          <a:r>
            <a:rPr lang="en-US" dirty="0" smtClean="0">
              <a:solidFill>
                <a:schemeClr val="tx1"/>
              </a:solidFill>
              <a:latin typeface="Cambria"/>
              <a:cs typeface="Cambria"/>
            </a:rPr>
            <a:t>868</a:t>
          </a:r>
          <a:endParaRPr lang="en-US" dirty="0">
            <a:solidFill>
              <a:schemeClr val="tx1"/>
            </a:solidFill>
            <a:latin typeface="Cambria"/>
            <a:cs typeface="Cambria"/>
          </a:endParaRPr>
        </a:p>
      </dgm:t>
    </dgm:pt>
    <dgm:pt modelId="{0A2A7C7B-5F9D-524F-8CC8-1F266B4AFE37}" type="parTrans" cxnId="{571BC259-1D6F-CB4A-A66B-1D4BE0B811E3}">
      <dgm:prSet/>
      <dgm:spPr/>
      <dgm:t>
        <a:bodyPr/>
        <a:lstStyle/>
        <a:p>
          <a:endParaRPr lang="en-US" dirty="0"/>
        </a:p>
      </dgm:t>
    </dgm:pt>
    <dgm:pt modelId="{09E38C10-0F4F-FD4C-814B-CF728D2AC3D6}" type="sibTrans" cxnId="{571BC259-1D6F-CB4A-A66B-1D4BE0B811E3}">
      <dgm:prSet/>
      <dgm:spPr/>
      <dgm:t>
        <a:bodyPr/>
        <a:lstStyle/>
        <a:p>
          <a:endParaRPr lang="en-US"/>
        </a:p>
      </dgm:t>
    </dgm:pt>
    <dgm:pt modelId="{896A19C3-08B4-B340-A075-D591F0EDB0CE}" type="pres">
      <dgm:prSet presAssocID="{4DDF7A48-542B-6E43-B471-68675C3F9720}" presName="Name0" presStyleCnt="0">
        <dgm:presLayoutVars>
          <dgm:chPref val="1"/>
          <dgm:dir/>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Ang="0" custScaleX="232169">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CFD11061-60A5-1C49-8C5E-A9FEE8F1E115}" type="pres">
      <dgm:prSet presAssocID="{7A51A1DE-CE30-9A4D-81A0-34E2872D0000}" presName="conn2-1" presStyleLbl="parChTrans1D2" presStyleIdx="3" presStyleCnt="6"/>
      <dgm:spPr/>
      <dgm:t>
        <a:bodyPr/>
        <a:lstStyle/>
        <a:p>
          <a:endParaRPr lang="en-US"/>
        </a:p>
      </dgm:t>
    </dgm:pt>
    <dgm:pt modelId="{2E794125-65BA-2646-B951-EB96CC4C7F48}" type="pres">
      <dgm:prSet presAssocID="{7A51A1DE-CE30-9A4D-81A0-34E2872D0000}" presName="connTx" presStyleLbl="parChTrans1D2" presStyleIdx="3" presStyleCnt="6"/>
      <dgm:spPr/>
      <dgm:t>
        <a:bodyPr/>
        <a:lstStyle/>
        <a:p>
          <a:endParaRPr lang="en-US"/>
        </a:p>
      </dgm:t>
    </dgm:pt>
    <dgm:pt modelId="{77EC4C09-8C06-0C4A-A8EC-6387E9698BA0}" type="pres">
      <dgm:prSet presAssocID="{D200E696-C5D5-534F-ADBF-C901545E1F44}" presName="root2" presStyleCnt="0"/>
      <dgm:spPr/>
    </dgm:pt>
    <dgm:pt modelId="{667B242A-3B91-8344-9248-BC8F87B68069}" type="pres">
      <dgm:prSet presAssocID="{D200E696-C5D5-534F-ADBF-C901545E1F44}" presName="LevelTwoTextNode" presStyleLbl="node2" presStyleIdx="3" presStyleCnt="6">
        <dgm:presLayoutVars>
          <dgm:chPref val="3"/>
        </dgm:presLayoutVars>
      </dgm:prSet>
      <dgm:spPr/>
      <dgm:t>
        <a:bodyPr/>
        <a:lstStyle/>
        <a:p>
          <a:endParaRPr lang="en-US"/>
        </a:p>
      </dgm:t>
    </dgm:pt>
    <dgm:pt modelId="{B88C8E3F-BDD7-DF4F-9FCC-2E911973DF2C}" type="pres">
      <dgm:prSet presAssocID="{D200E696-C5D5-534F-ADBF-C901545E1F44}" presName="level3hierChild" presStyleCnt="0"/>
      <dgm:spPr/>
    </dgm:pt>
    <dgm:pt modelId="{6D13C5EC-EE81-9D46-B8A7-DD0DABB0BBC1}" type="pres">
      <dgm:prSet presAssocID="{41FCDA1D-6827-9A4F-899A-320E55D5076A}" presName="conn2-1" presStyleLbl="parChTrans1D2" presStyleIdx="4" presStyleCnt="6"/>
      <dgm:spPr/>
      <dgm:t>
        <a:bodyPr/>
        <a:lstStyle/>
        <a:p>
          <a:endParaRPr lang="en-US"/>
        </a:p>
      </dgm:t>
    </dgm:pt>
    <dgm:pt modelId="{6F2C4A7F-4311-8942-9530-A2E524FAE998}" type="pres">
      <dgm:prSet presAssocID="{41FCDA1D-6827-9A4F-899A-320E55D5076A}" presName="connTx" presStyleLbl="parChTrans1D2" presStyleIdx="4" presStyleCnt="6"/>
      <dgm:spPr/>
      <dgm:t>
        <a:bodyPr/>
        <a:lstStyle/>
        <a:p>
          <a:endParaRPr lang="en-US"/>
        </a:p>
      </dgm:t>
    </dgm:pt>
    <dgm:pt modelId="{3B40F1E9-AEBA-7F42-BC8D-4440B94029D9}" type="pres">
      <dgm:prSet presAssocID="{403FC450-5BAD-9247-91B6-22FEA7D097D0}" presName="root2" presStyleCnt="0"/>
      <dgm:spPr/>
    </dgm:pt>
    <dgm:pt modelId="{01D4E8E2-0CDE-7547-8562-A1795827BB73}" type="pres">
      <dgm:prSet presAssocID="{403FC450-5BAD-9247-91B6-22FEA7D097D0}" presName="LevelTwoTextNode" presStyleLbl="node2" presStyleIdx="4" presStyleCnt="6">
        <dgm:presLayoutVars>
          <dgm:chPref val="3"/>
        </dgm:presLayoutVars>
      </dgm:prSet>
      <dgm:spPr/>
      <dgm:t>
        <a:bodyPr/>
        <a:lstStyle/>
        <a:p>
          <a:endParaRPr lang="en-US"/>
        </a:p>
      </dgm:t>
    </dgm:pt>
    <dgm:pt modelId="{7BAA4ECC-92C7-034F-8258-054FAD8B3ED4}" type="pres">
      <dgm:prSet presAssocID="{403FC450-5BAD-9247-91B6-22FEA7D097D0}" presName="level3hierChild" presStyleCnt="0"/>
      <dgm:spPr/>
    </dgm:pt>
    <dgm:pt modelId="{82E4608D-5FF2-844C-A374-E64B5CBB00D8}" type="pres">
      <dgm:prSet presAssocID="{0A2A7C7B-5F9D-524F-8CC8-1F266B4AFE37}" presName="conn2-1" presStyleLbl="parChTrans1D2" presStyleIdx="5" presStyleCnt="6"/>
      <dgm:spPr/>
      <dgm:t>
        <a:bodyPr/>
        <a:lstStyle/>
        <a:p>
          <a:endParaRPr lang="en-US"/>
        </a:p>
      </dgm:t>
    </dgm:pt>
    <dgm:pt modelId="{0A237EA2-3F41-9E48-B108-80191D1138C2}" type="pres">
      <dgm:prSet presAssocID="{0A2A7C7B-5F9D-524F-8CC8-1F266B4AFE37}" presName="connTx" presStyleLbl="parChTrans1D2" presStyleIdx="5" presStyleCnt="6"/>
      <dgm:spPr/>
      <dgm:t>
        <a:bodyPr/>
        <a:lstStyle/>
        <a:p>
          <a:endParaRPr lang="en-US"/>
        </a:p>
      </dgm:t>
    </dgm:pt>
    <dgm:pt modelId="{A1590DEB-0321-F94F-9C20-EFCFC9DA1B2B}" type="pres">
      <dgm:prSet presAssocID="{17EBB363-36E6-E347-8DB6-286FF56F7B1F}" presName="root2" presStyleCnt="0"/>
      <dgm:spPr/>
    </dgm:pt>
    <dgm:pt modelId="{1C3962CD-1089-7A4E-95D1-CCEE6EACF18D}" type="pres">
      <dgm:prSet presAssocID="{17EBB363-36E6-E347-8DB6-286FF56F7B1F}" presName="LevelTwoTextNode" presStyleLbl="node2" presStyleIdx="5" presStyleCnt="6">
        <dgm:presLayoutVars>
          <dgm:chPref val="3"/>
        </dgm:presLayoutVars>
      </dgm:prSet>
      <dgm:spPr/>
      <dgm:t>
        <a:bodyPr/>
        <a:lstStyle/>
        <a:p>
          <a:endParaRPr lang="en-US"/>
        </a:p>
      </dgm:t>
    </dgm:pt>
    <dgm:pt modelId="{708FB042-4097-744E-AE3A-407B582E15A0}" type="pres">
      <dgm:prSet presAssocID="{17EBB363-36E6-E347-8DB6-286FF56F7B1F}" presName="level3hierChild" presStyleCnt="0"/>
      <dgm:spPr/>
    </dgm:pt>
  </dgm:ptLst>
  <dgm:cxnLst>
    <dgm:cxn modelId="{2C39C8B7-0167-A34F-B924-040BD35565BA}" type="presOf" srcId="{4DDF7A48-542B-6E43-B471-68675C3F9720}" destId="{896A19C3-08B4-B340-A075-D591F0EDB0CE}" srcOrd="0" destOrd="0" presId="urn:microsoft.com/office/officeart/2008/layout/HorizontalMultiLevelHierarchy"/>
    <dgm:cxn modelId="{8726F60F-1449-AE4D-AC6B-C70A5165A314}" type="presOf" srcId="{828455C0-ECBE-574B-9385-ECEB6789C634}" destId="{9E7CDE60-DBCC-DA4D-8910-535E32E9F7E0}" srcOrd="0"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2F76D7FD-0B57-384C-8F9A-EFB017E5A7BB}" type="presOf" srcId="{802247FB-D612-4843-909E-107726A7274E}" destId="{00CCD104-CA0A-7E45-864D-48E202FAA8A1}" srcOrd="1" destOrd="0" presId="urn:microsoft.com/office/officeart/2008/layout/HorizontalMultiLevelHierarchy"/>
    <dgm:cxn modelId="{CAA425C8-E1E2-E347-882B-A1E22C073FD6}" type="presOf" srcId="{0A2A7C7B-5F9D-524F-8CC8-1F266B4AFE37}" destId="{0A237EA2-3F41-9E48-B108-80191D1138C2}" srcOrd="1" destOrd="0" presId="urn:microsoft.com/office/officeart/2008/layout/HorizontalMultiLevelHierarchy"/>
    <dgm:cxn modelId="{7C7BA276-52A3-FC4B-AF32-FB29ACC3ED85}" type="presOf" srcId="{403FC450-5BAD-9247-91B6-22FEA7D097D0}" destId="{01D4E8E2-0CDE-7547-8562-A1795827BB73}" srcOrd="0" destOrd="0" presId="urn:microsoft.com/office/officeart/2008/layout/HorizontalMultiLevelHierarchy"/>
    <dgm:cxn modelId="{FDBF52CD-48C2-FD4C-98F9-C46099841314}" type="presOf" srcId="{0A2A7C7B-5F9D-524F-8CC8-1F266B4AFE37}" destId="{82E4608D-5FF2-844C-A374-E64B5CBB00D8}" srcOrd="0" destOrd="0" presId="urn:microsoft.com/office/officeart/2008/layout/HorizontalMultiLevelHierarchy"/>
    <dgm:cxn modelId="{626762FB-E0A6-5F40-A0B1-EEEB422D6574}" srcId="{75E1DBAA-E90E-B84F-B49E-3255FC6856E4}" destId="{D200E696-C5D5-534F-ADBF-C901545E1F44}" srcOrd="3" destOrd="0" parTransId="{7A51A1DE-CE30-9A4D-81A0-34E2872D0000}" sibTransId="{8A70DB75-FB5A-3A40-B417-B0DEFF861FBC}"/>
    <dgm:cxn modelId="{2BDA9229-DC84-D448-BF70-9C6B7825CB04}" type="presOf" srcId="{7A51A1DE-CE30-9A4D-81A0-34E2872D0000}" destId="{CFD11061-60A5-1C49-8C5E-A9FEE8F1E115}"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0948634A-2BD3-C149-9BCE-CB563512541F}" type="presOf" srcId="{D7667FFB-09F1-2A42-8527-F29F12ABB38D}" destId="{2A444F53-BED1-7E4A-9AEA-FFDE073A17FE}" srcOrd="1"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8929E4C2-3DAC-0645-8F10-61CD856522A1}" type="presOf" srcId="{D7667FFB-09F1-2A42-8527-F29F12ABB38D}" destId="{2A334A37-B761-AA43-B72F-AE121A56547D}" srcOrd="0" destOrd="0" presId="urn:microsoft.com/office/officeart/2008/layout/HorizontalMultiLevelHierarchy"/>
    <dgm:cxn modelId="{A795DC6D-6694-8D44-8C69-D299DB1D3D90}" type="presOf" srcId="{D200E696-C5D5-534F-ADBF-C901545E1F44}" destId="{667B242A-3B91-8344-9248-BC8F87B68069}" srcOrd="0" destOrd="0" presId="urn:microsoft.com/office/officeart/2008/layout/HorizontalMultiLevelHierarchy"/>
    <dgm:cxn modelId="{267808B6-33C6-A24F-81EA-F79733528A5B}" type="presOf" srcId="{41FCDA1D-6827-9A4F-899A-320E55D5076A}" destId="{6F2C4A7F-4311-8942-9530-A2E524FAE998}" srcOrd="1" destOrd="0" presId="urn:microsoft.com/office/officeart/2008/layout/HorizontalMultiLevelHierarchy"/>
    <dgm:cxn modelId="{8C908144-80A4-1C49-90FB-1FD70A1A87BC}" type="presOf" srcId="{82028D4E-48DF-7B4B-8A7F-395CE5104B90}" destId="{7D1A8EB9-038B-084C-8147-6F8DCEEEFF55}" srcOrd="0" destOrd="0" presId="urn:microsoft.com/office/officeart/2008/layout/HorizontalMultiLevelHierarchy"/>
    <dgm:cxn modelId="{69392357-9DA4-0B4C-9C7B-6FD3A6B9F642}" type="presOf" srcId="{68E06BFB-5046-1642-917E-857E17CE9988}" destId="{378EE273-73CE-8D44-9FD9-DB623E560732}" srcOrd="0" destOrd="0" presId="urn:microsoft.com/office/officeart/2008/layout/HorizontalMultiLevelHierarchy"/>
    <dgm:cxn modelId="{F9E863F7-E3FD-A84D-A7BA-0130DB8B2F35}" type="presOf" srcId="{7A51A1DE-CE30-9A4D-81A0-34E2872D0000}" destId="{2E794125-65BA-2646-B951-EB96CC4C7F48}" srcOrd="1" destOrd="0" presId="urn:microsoft.com/office/officeart/2008/layout/HorizontalMultiLevelHierarchy"/>
    <dgm:cxn modelId="{FD33B0A2-2E6C-F64F-89EF-F013E6233854}" type="presOf" srcId="{802247FB-D612-4843-909E-107726A7274E}" destId="{4BB12B07-E0B0-244B-9AFA-4076452CCB4D}" srcOrd="0" destOrd="0" presId="urn:microsoft.com/office/officeart/2008/layout/HorizontalMultiLevelHierarchy"/>
    <dgm:cxn modelId="{9B753B67-E510-8E40-8A14-07FB308B6D66}" type="presOf" srcId="{41FCDA1D-6827-9A4F-899A-320E55D5076A}" destId="{6D13C5EC-EE81-9D46-B8A7-DD0DABB0BBC1}" srcOrd="0"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8C8DAE05-9052-C04A-868D-A640E427CE78}" type="presOf" srcId="{828455C0-ECBE-574B-9385-ECEB6789C634}" destId="{23733020-5743-2F44-A870-DAEDC6367CA6}" srcOrd="1" destOrd="0" presId="urn:microsoft.com/office/officeart/2008/layout/HorizontalMultiLevelHierarchy"/>
    <dgm:cxn modelId="{5B279146-A43B-EA4A-978E-3EC58E6B8B74}" srcId="{75E1DBAA-E90E-B84F-B49E-3255FC6856E4}" destId="{403FC450-5BAD-9247-91B6-22FEA7D097D0}" srcOrd="4" destOrd="0" parTransId="{41FCDA1D-6827-9A4F-899A-320E55D5076A}" sibTransId="{05875B15-EEE4-7C46-8793-2843B01A2866}"/>
    <dgm:cxn modelId="{4889CB5B-A0CC-8D4E-A66D-D42AE5033290}" type="presOf" srcId="{BA326490-7CB5-4241-AEBC-75A616B76038}" destId="{6CDD8727-9E98-9A4C-AC89-D6FB3600A855}" srcOrd="0" destOrd="0" presId="urn:microsoft.com/office/officeart/2008/layout/HorizontalMultiLevelHierarchy"/>
    <dgm:cxn modelId="{D0B943FB-C252-6F42-9351-C5862722A4F2}" type="presOf" srcId="{17EBB363-36E6-E347-8DB6-286FF56F7B1F}" destId="{1C3962CD-1089-7A4E-95D1-CCEE6EACF18D}" srcOrd="0" destOrd="0" presId="urn:microsoft.com/office/officeart/2008/layout/HorizontalMultiLevelHierarchy"/>
    <dgm:cxn modelId="{124AAA4F-BE4B-834C-AAEE-8E85808957CC}" type="presOf" srcId="{75E1DBAA-E90E-B84F-B49E-3255FC6856E4}" destId="{A9824C5C-BD26-F742-AEF7-5AE97C32B338}" srcOrd="0" destOrd="0" presId="urn:microsoft.com/office/officeart/2008/layout/HorizontalMultiLevelHierarchy"/>
    <dgm:cxn modelId="{571BC259-1D6F-CB4A-A66B-1D4BE0B811E3}" srcId="{75E1DBAA-E90E-B84F-B49E-3255FC6856E4}" destId="{17EBB363-36E6-E347-8DB6-286FF56F7B1F}" srcOrd="5" destOrd="0" parTransId="{0A2A7C7B-5F9D-524F-8CC8-1F266B4AFE37}" sibTransId="{09E38C10-0F4F-FD4C-814B-CF728D2AC3D6}"/>
    <dgm:cxn modelId="{889DF1B9-0742-DC44-B37E-813719695006}" type="presParOf" srcId="{896A19C3-08B4-B340-A075-D591F0EDB0CE}" destId="{F0057194-E587-9B42-99B8-96333D6BF2D0}" srcOrd="0" destOrd="0" presId="urn:microsoft.com/office/officeart/2008/layout/HorizontalMultiLevelHierarchy"/>
    <dgm:cxn modelId="{6BBE233A-8C2D-1F40-A558-792B0708AF33}" type="presParOf" srcId="{F0057194-E587-9B42-99B8-96333D6BF2D0}" destId="{A9824C5C-BD26-F742-AEF7-5AE97C32B338}" srcOrd="0" destOrd="0" presId="urn:microsoft.com/office/officeart/2008/layout/HorizontalMultiLevelHierarchy"/>
    <dgm:cxn modelId="{39BD5CF5-5860-4A4C-99ED-5683EC178FA9}" type="presParOf" srcId="{F0057194-E587-9B42-99B8-96333D6BF2D0}" destId="{5FF01D6B-2890-754C-85BC-C845F8F1C5AB}" srcOrd="1" destOrd="0" presId="urn:microsoft.com/office/officeart/2008/layout/HorizontalMultiLevelHierarchy"/>
    <dgm:cxn modelId="{29158C1E-8EAF-B542-A630-B4B3E0B1C389}" type="presParOf" srcId="{5FF01D6B-2890-754C-85BC-C845F8F1C5AB}" destId="{4BB12B07-E0B0-244B-9AFA-4076452CCB4D}" srcOrd="0" destOrd="0" presId="urn:microsoft.com/office/officeart/2008/layout/HorizontalMultiLevelHierarchy"/>
    <dgm:cxn modelId="{24A88202-DF93-C648-A996-916F62125046}" type="presParOf" srcId="{4BB12B07-E0B0-244B-9AFA-4076452CCB4D}" destId="{00CCD104-CA0A-7E45-864D-48E202FAA8A1}" srcOrd="0" destOrd="0" presId="urn:microsoft.com/office/officeart/2008/layout/HorizontalMultiLevelHierarchy"/>
    <dgm:cxn modelId="{B8B25968-8CDC-0C44-9988-D013DF6F979E}" type="presParOf" srcId="{5FF01D6B-2890-754C-85BC-C845F8F1C5AB}" destId="{18318E3C-AE27-5748-968F-C49BDB579E87}" srcOrd="1" destOrd="0" presId="urn:microsoft.com/office/officeart/2008/layout/HorizontalMultiLevelHierarchy"/>
    <dgm:cxn modelId="{A4C4FB7A-B8F8-7E49-81D0-1DA353DA3D66}" type="presParOf" srcId="{18318E3C-AE27-5748-968F-C49BDB579E87}" destId="{6CDD8727-9E98-9A4C-AC89-D6FB3600A855}" srcOrd="0" destOrd="0" presId="urn:microsoft.com/office/officeart/2008/layout/HorizontalMultiLevelHierarchy"/>
    <dgm:cxn modelId="{6E9EE4B6-FD16-774C-B9E2-ED10063DC414}" type="presParOf" srcId="{18318E3C-AE27-5748-968F-C49BDB579E87}" destId="{6FE4D031-2608-674D-8628-8DD3E29F9C35}" srcOrd="1" destOrd="0" presId="urn:microsoft.com/office/officeart/2008/layout/HorizontalMultiLevelHierarchy"/>
    <dgm:cxn modelId="{13CA01DE-5B91-F44C-958C-A57ED66B236A}" type="presParOf" srcId="{5FF01D6B-2890-754C-85BC-C845F8F1C5AB}" destId="{9E7CDE60-DBCC-DA4D-8910-535E32E9F7E0}" srcOrd="2" destOrd="0" presId="urn:microsoft.com/office/officeart/2008/layout/HorizontalMultiLevelHierarchy"/>
    <dgm:cxn modelId="{AC9CB156-E146-5D44-8C63-9E7B68656890}" type="presParOf" srcId="{9E7CDE60-DBCC-DA4D-8910-535E32E9F7E0}" destId="{23733020-5743-2F44-A870-DAEDC6367CA6}" srcOrd="0" destOrd="0" presId="urn:microsoft.com/office/officeart/2008/layout/HorizontalMultiLevelHierarchy"/>
    <dgm:cxn modelId="{291B2BC2-D37B-F547-82D1-45C6F32FDB89}" type="presParOf" srcId="{5FF01D6B-2890-754C-85BC-C845F8F1C5AB}" destId="{85D6356B-0AA6-0947-B160-6AAC97855D27}" srcOrd="3" destOrd="0" presId="urn:microsoft.com/office/officeart/2008/layout/HorizontalMultiLevelHierarchy"/>
    <dgm:cxn modelId="{25682B08-A66C-3A44-AEDA-F17AF8E72087}" type="presParOf" srcId="{85D6356B-0AA6-0947-B160-6AAC97855D27}" destId="{7D1A8EB9-038B-084C-8147-6F8DCEEEFF55}" srcOrd="0" destOrd="0" presId="urn:microsoft.com/office/officeart/2008/layout/HorizontalMultiLevelHierarchy"/>
    <dgm:cxn modelId="{24D29D38-9909-5149-8BA3-40255584424B}" type="presParOf" srcId="{85D6356B-0AA6-0947-B160-6AAC97855D27}" destId="{F6D01E01-90E9-C44E-8F73-C3050AFAFF8C}" srcOrd="1" destOrd="0" presId="urn:microsoft.com/office/officeart/2008/layout/HorizontalMultiLevelHierarchy"/>
    <dgm:cxn modelId="{0C3782E8-D37A-B643-949A-12114C23F453}" type="presParOf" srcId="{5FF01D6B-2890-754C-85BC-C845F8F1C5AB}" destId="{2A334A37-B761-AA43-B72F-AE121A56547D}" srcOrd="4" destOrd="0" presId="urn:microsoft.com/office/officeart/2008/layout/HorizontalMultiLevelHierarchy"/>
    <dgm:cxn modelId="{A6FE0682-680C-3841-A625-F0291305DB08}" type="presParOf" srcId="{2A334A37-B761-AA43-B72F-AE121A56547D}" destId="{2A444F53-BED1-7E4A-9AEA-FFDE073A17FE}" srcOrd="0" destOrd="0" presId="urn:microsoft.com/office/officeart/2008/layout/HorizontalMultiLevelHierarchy"/>
    <dgm:cxn modelId="{8BEB94D0-D4EA-9549-B123-5FEC05024507}" type="presParOf" srcId="{5FF01D6B-2890-754C-85BC-C845F8F1C5AB}" destId="{6BA051D9-D0F8-7B43-8F3C-9933A981B28C}" srcOrd="5" destOrd="0" presId="urn:microsoft.com/office/officeart/2008/layout/HorizontalMultiLevelHierarchy"/>
    <dgm:cxn modelId="{0EEEE7F0-14BE-2A40-B815-24E875D56D93}" type="presParOf" srcId="{6BA051D9-D0F8-7B43-8F3C-9933A981B28C}" destId="{378EE273-73CE-8D44-9FD9-DB623E560732}" srcOrd="0" destOrd="0" presId="urn:microsoft.com/office/officeart/2008/layout/HorizontalMultiLevelHierarchy"/>
    <dgm:cxn modelId="{E797B98A-A430-FC40-B38B-4BD6782880FC}" type="presParOf" srcId="{6BA051D9-D0F8-7B43-8F3C-9933A981B28C}" destId="{5333EF04-F576-AF4B-9863-CF8572D31D03}" srcOrd="1" destOrd="0" presId="urn:microsoft.com/office/officeart/2008/layout/HorizontalMultiLevelHierarchy"/>
    <dgm:cxn modelId="{9313B127-406B-9945-9D78-05F79D13C5BD}" type="presParOf" srcId="{5FF01D6B-2890-754C-85BC-C845F8F1C5AB}" destId="{CFD11061-60A5-1C49-8C5E-A9FEE8F1E115}" srcOrd="6" destOrd="0" presId="urn:microsoft.com/office/officeart/2008/layout/HorizontalMultiLevelHierarchy"/>
    <dgm:cxn modelId="{645A68F7-E92F-0445-BFBC-7303479829A5}" type="presParOf" srcId="{CFD11061-60A5-1C49-8C5E-A9FEE8F1E115}" destId="{2E794125-65BA-2646-B951-EB96CC4C7F48}" srcOrd="0" destOrd="0" presId="urn:microsoft.com/office/officeart/2008/layout/HorizontalMultiLevelHierarchy"/>
    <dgm:cxn modelId="{F339356B-404B-6445-8F9E-FA4A6BFFF76A}" type="presParOf" srcId="{5FF01D6B-2890-754C-85BC-C845F8F1C5AB}" destId="{77EC4C09-8C06-0C4A-A8EC-6387E9698BA0}" srcOrd="7" destOrd="0" presId="urn:microsoft.com/office/officeart/2008/layout/HorizontalMultiLevelHierarchy"/>
    <dgm:cxn modelId="{C33247AD-F3F3-424A-AE42-9032FA2B4A5E}" type="presParOf" srcId="{77EC4C09-8C06-0C4A-A8EC-6387E9698BA0}" destId="{667B242A-3B91-8344-9248-BC8F87B68069}" srcOrd="0" destOrd="0" presId="urn:microsoft.com/office/officeart/2008/layout/HorizontalMultiLevelHierarchy"/>
    <dgm:cxn modelId="{A3100921-95B9-0247-A455-78C1342C63C2}" type="presParOf" srcId="{77EC4C09-8C06-0C4A-A8EC-6387E9698BA0}" destId="{B88C8E3F-BDD7-DF4F-9FCC-2E911973DF2C}" srcOrd="1" destOrd="0" presId="urn:microsoft.com/office/officeart/2008/layout/HorizontalMultiLevelHierarchy"/>
    <dgm:cxn modelId="{3B19357F-483F-6D42-BDE8-FFA57FE485AB}" type="presParOf" srcId="{5FF01D6B-2890-754C-85BC-C845F8F1C5AB}" destId="{6D13C5EC-EE81-9D46-B8A7-DD0DABB0BBC1}" srcOrd="8" destOrd="0" presId="urn:microsoft.com/office/officeart/2008/layout/HorizontalMultiLevelHierarchy"/>
    <dgm:cxn modelId="{D6EA0F3C-3181-F14D-93FF-E747B4C3941F}" type="presParOf" srcId="{6D13C5EC-EE81-9D46-B8A7-DD0DABB0BBC1}" destId="{6F2C4A7F-4311-8942-9530-A2E524FAE998}" srcOrd="0" destOrd="0" presId="urn:microsoft.com/office/officeart/2008/layout/HorizontalMultiLevelHierarchy"/>
    <dgm:cxn modelId="{72279771-EC34-7D41-98CC-8FF9CE5D9AC7}" type="presParOf" srcId="{5FF01D6B-2890-754C-85BC-C845F8F1C5AB}" destId="{3B40F1E9-AEBA-7F42-BC8D-4440B94029D9}" srcOrd="9" destOrd="0" presId="urn:microsoft.com/office/officeart/2008/layout/HorizontalMultiLevelHierarchy"/>
    <dgm:cxn modelId="{6D17BBFA-F7B2-7047-9E29-F6E16C1C9A88}" type="presParOf" srcId="{3B40F1E9-AEBA-7F42-BC8D-4440B94029D9}" destId="{01D4E8E2-0CDE-7547-8562-A1795827BB73}" srcOrd="0" destOrd="0" presId="urn:microsoft.com/office/officeart/2008/layout/HorizontalMultiLevelHierarchy"/>
    <dgm:cxn modelId="{051BE761-1CAF-8B48-8B0C-4EE98E38D94B}" type="presParOf" srcId="{3B40F1E9-AEBA-7F42-BC8D-4440B94029D9}" destId="{7BAA4ECC-92C7-034F-8258-054FAD8B3ED4}" srcOrd="1" destOrd="0" presId="urn:microsoft.com/office/officeart/2008/layout/HorizontalMultiLevelHierarchy"/>
    <dgm:cxn modelId="{86A771CF-E39D-9C4D-B17C-004F8AE7DE1F}" type="presParOf" srcId="{5FF01D6B-2890-754C-85BC-C845F8F1C5AB}" destId="{82E4608D-5FF2-844C-A374-E64B5CBB00D8}" srcOrd="10" destOrd="0" presId="urn:microsoft.com/office/officeart/2008/layout/HorizontalMultiLevelHierarchy"/>
    <dgm:cxn modelId="{F739841D-81D5-9843-B663-F41A18D04222}" type="presParOf" srcId="{82E4608D-5FF2-844C-A374-E64B5CBB00D8}" destId="{0A237EA2-3F41-9E48-B108-80191D1138C2}" srcOrd="0" destOrd="0" presId="urn:microsoft.com/office/officeart/2008/layout/HorizontalMultiLevelHierarchy"/>
    <dgm:cxn modelId="{5708A41C-7068-C346-BAE9-33C5A7BA6C9B}" type="presParOf" srcId="{5FF01D6B-2890-754C-85BC-C845F8F1C5AB}" destId="{A1590DEB-0321-F94F-9C20-EFCFC9DA1B2B}" srcOrd="11" destOrd="0" presId="urn:microsoft.com/office/officeart/2008/layout/HorizontalMultiLevelHierarchy"/>
    <dgm:cxn modelId="{B1A065EA-E76B-8B4F-8FA9-3E3DE791A0A0}" type="presParOf" srcId="{A1590DEB-0321-F94F-9C20-EFCFC9DA1B2B}" destId="{1C3962CD-1089-7A4E-95D1-CCEE6EACF18D}" srcOrd="0" destOrd="0" presId="urn:microsoft.com/office/officeart/2008/layout/HorizontalMultiLevelHierarchy"/>
    <dgm:cxn modelId="{FC4CEAFD-D887-E846-9FFE-A43D4FD601F5}" type="presParOf" srcId="{A1590DEB-0321-F94F-9C20-EFCFC9DA1B2B}" destId="{708FB042-4097-744E-AE3A-407B582E15A0}"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BA326490-7CB5-4241-AEBC-75A616B76038}">
      <dgm:prSet phldrT="[Text]" custT="1"/>
      <dgm:spPr>
        <a:solidFill>
          <a:srgbClr val="C4BD97"/>
        </a:solidFill>
        <a:ln>
          <a:solidFill>
            <a:srgbClr val="000000"/>
          </a:solidFill>
        </a:ln>
      </dgm:spPr>
      <dgm:t>
        <a:bodyPr/>
        <a:lstStyle/>
        <a:p>
          <a:r>
            <a:rPr lang="en-US" sz="1200" dirty="0">
              <a:solidFill>
                <a:srgbClr val="000000"/>
              </a:solidFill>
              <a:latin typeface="Cambria"/>
              <a:cs typeface="Cambria"/>
            </a:rPr>
            <a:t>Non-Discretionary SGF = $0</a:t>
          </a:r>
        </a:p>
      </dgm:t>
    </dgm:pt>
    <dgm:pt modelId="{802247FB-D612-4843-909E-107726A7274E}" type="parTrans" cxnId="{0A3C4EF7-F05A-3D4E-9803-0EC54E355B2E}">
      <dgm:prSet/>
      <dgm:spPr/>
      <dgm:t>
        <a:bodyPr/>
        <a:lstStyle/>
        <a:p>
          <a:endParaRPr lang="en-US" dirty="0">
            <a:latin typeface="Cambria"/>
            <a:cs typeface="Cambria"/>
          </a:endParaRPr>
        </a:p>
      </dgm:t>
    </dgm:pt>
    <dgm:pt modelId="{6C4389B5-057E-EA45-A71A-19C9DC4C5B50}" type="sibTrans" cxnId="{0A3C4EF7-F05A-3D4E-9803-0EC54E355B2E}">
      <dgm:prSet/>
      <dgm:spPr/>
      <dgm:t>
        <a:bodyPr/>
        <a:lstStyle/>
        <a:p>
          <a:endParaRPr lang="en-US">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a:solidFill>
                <a:srgbClr val="000000"/>
              </a:solidFill>
              <a:latin typeface="Cambria"/>
              <a:cs typeface="Cambria"/>
            </a:rPr>
            <a:t>Non-Discretionary IAT = </a:t>
          </a:r>
          <a:r>
            <a:rPr lang="en-US" sz="1200" dirty="0" smtClean="0">
              <a:solidFill>
                <a:srgbClr val="000000"/>
              </a:solidFill>
              <a:latin typeface="Cambria"/>
              <a:cs typeface="Cambria"/>
            </a:rPr>
            <a:t>$</a:t>
          </a:r>
          <a:r>
            <a:rPr lang="en-US" sz="1200" dirty="0" smtClean="0">
              <a:solidFill>
                <a:srgbClr val="000000"/>
              </a:solidFill>
              <a:latin typeface="Cambria"/>
              <a:cs typeface="Cambria"/>
            </a:rPr>
            <a:t>31,826</a:t>
          </a:r>
          <a:endParaRPr lang="en-US" sz="1200" dirty="0">
            <a:solidFill>
              <a:srgbClr val="000000"/>
            </a:solidFill>
            <a:latin typeface="Cambria"/>
            <a:cs typeface="Cambria"/>
          </a:endParaRPr>
        </a:p>
      </dgm:t>
    </dgm:pt>
    <dgm:pt modelId="{828455C0-ECBE-574B-9385-ECEB6789C634}" type="parTrans" cxnId="{422B85DC-D1DA-4743-B644-C3849B7075A4}">
      <dgm:prSet/>
      <dgm:spPr/>
      <dgm:t>
        <a:bodyPr/>
        <a:lstStyle/>
        <a:p>
          <a:endParaRPr lang="en-US" dirty="0">
            <a:latin typeface="Cambria"/>
            <a:cs typeface="Cambria"/>
          </a:endParaRPr>
        </a:p>
      </dgm:t>
    </dgm:pt>
    <dgm:pt modelId="{85E7C3AA-197C-A248-9282-6145E4C0C39B}" type="sibTrans" cxnId="{422B85DC-D1DA-4743-B644-C3849B7075A4}">
      <dgm:prSet/>
      <dgm:spPr/>
      <dgm:t>
        <a:bodyPr/>
        <a:lstStyle/>
        <a:p>
          <a:endParaRPr lang="en-US">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a:solidFill>
                <a:srgbClr val="000000"/>
              </a:solidFill>
              <a:latin typeface="Cambria"/>
              <a:cs typeface="Cambria"/>
            </a:rPr>
            <a:t>Non-Discretionary FSGR = $0</a:t>
          </a:r>
        </a:p>
      </dgm:t>
    </dgm:pt>
    <dgm:pt modelId="{D7667FFB-09F1-2A42-8527-F29F12ABB38D}" type="parTrans" cxnId="{4A0964C3-0AEC-0A4C-97CA-5462A0FE6EE7}">
      <dgm:prSet/>
      <dgm:spPr/>
      <dgm:t>
        <a:bodyPr/>
        <a:lstStyle/>
        <a:p>
          <a:endParaRPr lang="en-US" dirty="0">
            <a:latin typeface="Cambria"/>
            <a:cs typeface="Cambria"/>
          </a:endParaRPr>
        </a:p>
      </dgm:t>
    </dgm:pt>
    <dgm:pt modelId="{74CBD8BD-7BFB-5746-A26C-132A23FAB625}" type="sibTrans" cxnId="{4A0964C3-0AEC-0A4C-97CA-5462A0FE6EE7}">
      <dgm:prSet/>
      <dgm:spPr/>
      <dgm:t>
        <a:bodyPr/>
        <a:lstStyle/>
        <a:p>
          <a:endParaRPr lang="en-US">
            <a:latin typeface="Cambria"/>
            <a:cs typeface="Cambria"/>
          </a:endParaRPr>
        </a:p>
      </dgm:t>
    </dgm:pt>
    <dgm:pt modelId="{75E1DBAA-E90E-B84F-B49E-3255FC6856E4}">
      <dgm:prSet phldrT="[Text]" custT="1"/>
      <dgm:spPr>
        <a:solidFill>
          <a:srgbClr val="0F253E"/>
        </a:solidFill>
        <a:ln>
          <a:solidFill>
            <a:srgbClr val="000000"/>
          </a:solidFill>
        </a:ln>
      </dgm:spPr>
      <dgm:t>
        <a:bodyPr anchor="ctr"/>
        <a:lstStyle/>
        <a:p>
          <a:pPr>
            <a:lnSpc>
              <a:spcPct val="100000"/>
            </a:lnSpc>
          </a:pPr>
          <a:r>
            <a:rPr lang="en-US" sz="1400" dirty="0" smtClean="0">
              <a:latin typeface="Cambria"/>
              <a:cs typeface="Cambria"/>
            </a:rPr>
            <a:t>FY26 </a:t>
          </a:r>
          <a:r>
            <a:rPr lang="en-US" sz="1400" dirty="0">
              <a:latin typeface="Cambria"/>
              <a:cs typeface="Cambria"/>
            </a:rPr>
            <a:t>Recommended</a:t>
          </a:r>
        </a:p>
        <a:p>
          <a:pPr>
            <a:lnSpc>
              <a:spcPct val="100000"/>
            </a:lnSpc>
          </a:pPr>
          <a:r>
            <a:rPr lang="en-US" sz="1400" dirty="0">
              <a:latin typeface="Cambria"/>
              <a:cs typeface="Cambria"/>
            </a:rPr>
            <a:t>Non-Discretionary — </a:t>
          </a:r>
          <a:r>
            <a:rPr lang="en-US" sz="1400" dirty="0" smtClean="0">
              <a:latin typeface="Cambria"/>
              <a:cs typeface="Cambria"/>
            </a:rPr>
            <a:t>$</a:t>
          </a:r>
          <a:r>
            <a:rPr lang="en-US" sz="1400" dirty="0" smtClean="0">
              <a:latin typeface="Cambria"/>
              <a:cs typeface="Cambria"/>
            </a:rPr>
            <a:t>22,759,910 </a:t>
          </a:r>
          <a:endParaRPr lang="en-US" sz="1400" dirty="0">
            <a:latin typeface="Cambria"/>
            <a:cs typeface="Cambria"/>
          </a:endParaRPr>
        </a:p>
      </dgm:t>
    </dgm:pt>
    <dgm:pt modelId="{5BD84E8E-E434-F14D-BD13-75B51EFCB764}" type="sibTrans" cxnId="{DB5BED69-96FE-0540-B970-A1118A912B56}">
      <dgm:prSet/>
      <dgm:spPr/>
      <dgm:t>
        <a:bodyPr/>
        <a:lstStyle/>
        <a:p>
          <a:endParaRPr lang="en-US">
            <a:latin typeface="Cambria"/>
            <a:cs typeface="Cambria"/>
          </a:endParaRPr>
        </a:p>
      </dgm:t>
    </dgm:pt>
    <dgm:pt modelId="{7A413A66-C815-FE42-A876-827471D1880D}" type="parTrans" cxnId="{DB5BED69-96FE-0540-B970-A1118A912B56}">
      <dgm:prSet/>
      <dgm:spPr/>
      <dgm:t>
        <a:bodyPr/>
        <a:lstStyle/>
        <a:p>
          <a:endParaRPr lang="en-US">
            <a:latin typeface="Cambria"/>
            <a:cs typeface="Cambria"/>
          </a:endParaRPr>
        </a:p>
      </dgm:t>
    </dgm:pt>
    <dgm:pt modelId="{D3826A41-D8A7-F545-A4C9-88A1986056C7}">
      <dgm:prSet/>
      <dgm:spPr>
        <a:solidFill>
          <a:srgbClr val="C5BE97"/>
        </a:solidFill>
        <a:ln>
          <a:solidFill>
            <a:srgbClr val="000000"/>
          </a:solidFill>
        </a:ln>
      </dgm:spPr>
      <dgm:t>
        <a:bodyPr/>
        <a:lstStyle/>
        <a:p>
          <a:r>
            <a:rPr lang="en-US" dirty="0">
              <a:solidFill>
                <a:srgbClr val="000000"/>
              </a:solidFill>
              <a:latin typeface="Cambria"/>
              <a:cs typeface="Cambria"/>
            </a:rPr>
            <a:t>Non-Discretionary DEDS = </a:t>
          </a:r>
          <a:r>
            <a:rPr lang="en-US" dirty="0" smtClean="0">
              <a:solidFill>
                <a:srgbClr val="000000"/>
              </a:solidFill>
              <a:latin typeface="Cambria"/>
              <a:cs typeface="Cambria"/>
            </a:rPr>
            <a:t>$5,345,779</a:t>
          </a:r>
          <a:endParaRPr lang="en-US" dirty="0">
            <a:solidFill>
              <a:srgbClr val="000000"/>
            </a:solidFill>
            <a:latin typeface="Cambria"/>
            <a:cs typeface="Cambria"/>
          </a:endParaRPr>
        </a:p>
      </dgm:t>
    </dgm:pt>
    <dgm:pt modelId="{78E1B85A-B86F-6C4A-B698-5E157131F37D}" type="parTrans" cxnId="{96EA75EA-2B0B-4B49-9C8B-0CC875F3BC76}">
      <dgm:prSet/>
      <dgm:spPr/>
      <dgm:t>
        <a:bodyPr/>
        <a:lstStyle/>
        <a:p>
          <a:endParaRPr lang="en-US" dirty="0"/>
        </a:p>
      </dgm:t>
    </dgm:pt>
    <dgm:pt modelId="{9489E118-0B7E-5145-8749-94C3D7A211C8}" type="sibTrans" cxnId="{96EA75EA-2B0B-4B49-9C8B-0CC875F3BC76}">
      <dgm:prSet/>
      <dgm:spPr/>
      <dgm:t>
        <a:bodyPr/>
        <a:lstStyle/>
        <a:p>
          <a:endParaRPr lang="en-US"/>
        </a:p>
      </dgm:t>
    </dgm:pt>
    <dgm:pt modelId="{42F9CD3C-5768-AF4C-A2ED-F90BAE26DCEF}">
      <dgm:prSet/>
      <dgm:spPr>
        <a:solidFill>
          <a:srgbClr val="C5BE97"/>
        </a:solidFill>
        <a:ln>
          <a:solidFill>
            <a:srgbClr val="000000"/>
          </a:solidFill>
        </a:ln>
      </dgm:spPr>
      <dgm:t>
        <a:bodyPr/>
        <a:lstStyle/>
        <a:p>
          <a:r>
            <a:rPr lang="en-US" dirty="0">
              <a:solidFill>
                <a:srgbClr val="000000"/>
              </a:solidFill>
              <a:latin typeface="Cambria"/>
              <a:cs typeface="Cambria"/>
            </a:rPr>
            <a:t>Non-Discretionary FED = </a:t>
          </a:r>
          <a:r>
            <a:rPr lang="en-US" dirty="0" smtClean="0">
              <a:solidFill>
                <a:srgbClr val="000000"/>
              </a:solidFill>
              <a:latin typeface="Cambria"/>
              <a:cs typeface="Cambria"/>
            </a:rPr>
            <a:t>$</a:t>
          </a:r>
          <a:r>
            <a:rPr lang="en-US" dirty="0" smtClean="0">
              <a:solidFill>
                <a:srgbClr val="000000"/>
              </a:solidFill>
              <a:latin typeface="Cambria"/>
              <a:cs typeface="Cambria"/>
            </a:rPr>
            <a:t>17,382,305</a:t>
          </a:r>
          <a:endParaRPr lang="en-US" dirty="0">
            <a:solidFill>
              <a:srgbClr val="000000"/>
            </a:solidFill>
            <a:latin typeface="Cambria"/>
            <a:cs typeface="Cambria"/>
          </a:endParaRPr>
        </a:p>
      </dgm:t>
    </dgm:pt>
    <dgm:pt modelId="{4C2AE1CC-14E9-244E-89D8-D4756D35991A}" type="parTrans" cxnId="{BF642EDA-01DD-BF4D-B077-49DAAEB7CC1B}">
      <dgm:prSet/>
      <dgm:spPr/>
      <dgm:t>
        <a:bodyPr/>
        <a:lstStyle/>
        <a:p>
          <a:endParaRPr lang="en-US" dirty="0"/>
        </a:p>
      </dgm:t>
    </dgm:pt>
    <dgm:pt modelId="{3D19FC1A-DD56-E042-81D0-95B75F7F3343}" type="sibTrans" cxnId="{BF642EDA-01DD-BF4D-B077-49DAAEB7CC1B}">
      <dgm:prSet/>
      <dgm:spPr/>
      <dgm:t>
        <a:bodyPr/>
        <a:lstStyle/>
        <a:p>
          <a:endParaRPr lang="en-US"/>
        </a:p>
      </dgm:t>
    </dgm:pt>
    <dgm:pt modelId="{FADD3564-9552-6D48-ACCB-344B0EB7845C}">
      <dgm:prSet/>
      <dgm:spPr>
        <a:solidFill>
          <a:srgbClr val="C5BE97"/>
        </a:solidFill>
        <a:ln>
          <a:solidFill>
            <a:srgbClr val="000000"/>
          </a:solidFill>
        </a:ln>
      </dgm:spPr>
      <dgm:t>
        <a:bodyPr/>
        <a:lstStyle/>
        <a:p>
          <a:r>
            <a:rPr lang="en-US" dirty="0">
              <a:solidFill>
                <a:srgbClr val="000000"/>
              </a:solidFill>
              <a:latin typeface="Cambria"/>
              <a:cs typeface="Cambria"/>
            </a:rPr>
            <a:t>Non-Discretionary T.O. = 0</a:t>
          </a:r>
        </a:p>
      </dgm:t>
    </dgm:pt>
    <dgm:pt modelId="{774050B8-8540-8045-942B-8793ED076817}" type="parTrans" cxnId="{2FA8A714-97FF-0B46-9A49-CEE59935D0C4}">
      <dgm:prSet/>
      <dgm:spPr/>
      <dgm:t>
        <a:bodyPr/>
        <a:lstStyle/>
        <a:p>
          <a:endParaRPr lang="en-US" dirty="0"/>
        </a:p>
      </dgm:t>
    </dgm:pt>
    <dgm:pt modelId="{D1AA582C-FE74-9D42-BFB9-B722C5727A9A}" type="sibTrans" cxnId="{2FA8A714-97FF-0B46-9A49-CEE59935D0C4}">
      <dgm:prSet/>
      <dgm:spPr/>
      <dgm:t>
        <a:bodyPr/>
        <a:lstStyle/>
        <a:p>
          <a:endParaRPr lang="en-US"/>
        </a:p>
      </dgm:t>
    </dgm:pt>
    <dgm:pt modelId="{896A19C3-08B4-B340-A075-D591F0EDB0CE}" type="pres">
      <dgm:prSet presAssocID="{4DDF7A48-542B-6E43-B471-68675C3F9720}" presName="Name0" presStyleCnt="0">
        <dgm:presLayoutVars>
          <dgm:chPref val="1"/>
          <dgm:dir val="rev"/>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ScaleX="191572" custLinFactNeighborX="35922" custLinFactNeighborY="0">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91B2C301-CA8A-4746-8904-04497A139DDE}" type="pres">
      <dgm:prSet presAssocID="{78E1B85A-B86F-6C4A-B698-5E157131F37D}" presName="conn2-1" presStyleLbl="parChTrans1D2" presStyleIdx="3" presStyleCnt="6"/>
      <dgm:spPr/>
      <dgm:t>
        <a:bodyPr/>
        <a:lstStyle/>
        <a:p>
          <a:endParaRPr lang="en-US"/>
        </a:p>
      </dgm:t>
    </dgm:pt>
    <dgm:pt modelId="{6B2EA639-494E-BE44-8C43-BA593350216E}" type="pres">
      <dgm:prSet presAssocID="{78E1B85A-B86F-6C4A-B698-5E157131F37D}" presName="connTx" presStyleLbl="parChTrans1D2" presStyleIdx="3" presStyleCnt="6"/>
      <dgm:spPr/>
      <dgm:t>
        <a:bodyPr/>
        <a:lstStyle/>
        <a:p>
          <a:endParaRPr lang="en-US"/>
        </a:p>
      </dgm:t>
    </dgm:pt>
    <dgm:pt modelId="{A1CE440B-7572-324A-A7B4-A75A349A0899}" type="pres">
      <dgm:prSet presAssocID="{D3826A41-D8A7-F545-A4C9-88A1986056C7}" presName="root2" presStyleCnt="0"/>
      <dgm:spPr/>
    </dgm:pt>
    <dgm:pt modelId="{065EB03F-A2E4-B14B-81BA-1554CC82607B}" type="pres">
      <dgm:prSet presAssocID="{D3826A41-D8A7-F545-A4C9-88A1986056C7}" presName="LevelTwoTextNode" presStyleLbl="node2" presStyleIdx="3" presStyleCnt="6">
        <dgm:presLayoutVars>
          <dgm:chPref val="3"/>
        </dgm:presLayoutVars>
      </dgm:prSet>
      <dgm:spPr/>
      <dgm:t>
        <a:bodyPr/>
        <a:lstStyle/>
        <a:p>
          <a:endParaRPr lang="en-US"/>
        </a:p>
      </dgm:t>
    </dgm:pt>
    <dgm:pt modelId="{70E62657-8996-6241-865F-941F468F9FAA}" type="pres">
      <dgm:prSet presAssocID="{D3826A41-D8A7-F545-A4C9-88A1986056C7}" presName="level3hierChild" presStyleCnt="0"/>
      <dgm:spPr/>
    </dgm:pt>
    <dgm:pt modelId="{37CCB80B-1D12-CC4A-9F4F-8ACE91BEF2BA}" type="pres">
      <dgm:prSet presAssocID="{4C2AE1CC-14E9-244E-89D8-D4756D35991A}" presName="conn2-1" presStyleLbl="parChTrans1D2" presStyleIdx="4" presStyleCnt="6"/>
      <dgm:spPr/>
      <dgm:t>
        <a:bodyPr/>
        <a:lstStyle/>
        <a:p>
          <a:endParaRPr lang="en-US"/>
        </a:p>
      </dgm:t>
    </dgm:pt>
    <dgm:pt modelId="{4B3914B1-71B1-2744-A626-8E0BBD0FC6A0}" type="pres">
      <dgm:prSet presAssocID="{4C2AE1CC-14E9-244E-89D8-D4756D35991A}" presName="connTx" presStyleLbl="parChTrans1D2" presStyleIdx="4" presStyleCnt="6"/>
      <dgm:spPr/>
      <dgm:t>
        <a:bodyPr/>
        <a:lstStyle/>
        <a:p>
          <a:endParaRPr lang="en-US"/>
        </a:p>
      </dgm:t>
    </dgm:pt>
    <dgm:pt modelId="{C36E2EF6-6C87-7149-A2AC-B2CD92BC29DF}" type="pres">
      <dgm:prSet presAssocID="{42F9CD3C-5768-AF4C-A2ED-F90BAE26DCEF}" presName="root2" presStyleCnt="0"/>
      <dgm:spPr/>
    </dgm:pt>
    <dgm:pt modelId="{B9117FB7-99CB-7444-A273-825252065A82}" type="pres">
      <dgm:prSet presAssocID="{42F9CD3C-5768-AF4C-A2ED-F90BAE26DCEF}" presName="LevelTwoTextNode" presStyleLbl="node2" presStyleIdx="4" presStyleCnt="6">
        <dgm:presLayoutVars>
          <dgm:chPref val="3"/>
        </dgm:presLayoutVars>
      </dgm:prSet>
      <dgm:spPr/>
      <dgm:t>
        <a:bodyPr/>
        <a:lstStyle/>
        <a:p>
          <a:endParaRPr lang="en-US"/>
        </a:p>
      </dgm:t>
    </dgm:pt>
    <dgm:pt modelId="{9DC0B5EC-A676-5C4A-89CA-54D690581110}" type="pres">
      <dgm:prSet presAssocID="{42F9CD3C-5768-AF4C-A2ED-F90BAE26DCEF}" presName="level3hierChild" presStyleCnt="0"/>
      <dgm:spPr/>
    </dgm:pt>
    <dgm:pt modelId="{26EA4C2D-5C76-CC45-BF6D-15E718273D04}" type="pres">
      <dgm:prSet presAssocID="{774050B8-8540-8045-942B-8793ED076817}" presName="conn2-1" presStyleLbl="parChTrans1D2" presStyleIdx="5" presStyleCnt="6"/>
      <dgm:spPr/>
      <dgm:t>
        <a:bodyPr/>
        <a:lstStyle/>
        <a:p>
          <a:endParaRPr lang="en-US"/>
        </a:p>
      </dgm:t>
    </dgm:pt>
    <dgm:pt modelId="{1B4980DE-DB23-DA46-BBD1-89A036DA0C76}" type="pres">
      <dgm:prSet presAssocID="{774050B8-8540-8045-942B-8793ED076817}" presName="connTx" presStyleLbl="parChTrans1D2" presStyleIdx="5" presStyleCnt="6"/>
      <dgm:spPr/>
      <dgm:t>
        <a:bodyPr/>
        <a:lstStyle/>
        <a:p>
          <a:endParaRPr lang="en-US"/>
        </a:p>
      </dgm:t>
    </dgm:pt>
    <dgm:pt modelId="{188A6B10-3772-0340-89DB-947E4DDE7738}" type="pres">
      <dgm:prSet presAssocID="{FADD3564-9552-6D48-ACCB-344B0EB7845C}" presName="root2" presStyleCnt="0"/>
      <dgm:spPr/>
    </dgm:pt>
    <dgm:pt modelId="{E8021BAD-B20C-EC4D-8146-7CC63F416528}" type="pres">
      <dgm:prSet presAssocID="{FADD3564-9552-6D48-ACCB-344B0EB7845C}" presName="LevelTwoTextNode" presStyleLbl="node2" presStyleIdx="5" presStyleCnt="6">
        <dgm:presLayoutVars>
          <dgm:chPref val="3"/>
        </dgm:presLayoutVars>
      </dgm:prSet>
      <dgm:spPr/>
      <dgm:t>
        <a:bodyPr/>
        <a:lstStyle/>
        <a:p>
          <a:endParaRPr lang="en-US"/>
        </a:p>
      </dgm:t>
    </dgm:pt>
    <dgm:pt modelId="{4398EECD-4F69-C044-87AF-43766716CCD0}" type="pres">
      <dgm:prSet presAssocID="{FADD3564-9552-6D48-ACCB-344B0EB7845C}" presName="level3hierChild" presStyleCnt="0"/>
      <dgm:spPr/>
    </dgm:pt>
  </dgm:ptLst>
  <dgm:cxnLst>
    <dgm:cxn modelId="{D9535A82-862D-7A4A-BEA8-293677B4727E}" type="presOf" srcId="{4DDF7A48-542B-6E43-B471-68675C3F9720}" destId="{896A19C3-08B4-B340-A075-D591F0EDB0CE}" srcOrd="0" destOrd="0" presId="urn:microsoft.com/office/officeart/2008/layout/HorizontalMultiLevelHierarchy"/>
    <dgm:cxn modelId="{E40447AD-5938-AE47-A89F-BFC8F1E58FD3}" type="presOf" srcId="{78E1B85A-B86F-6C4A-B698-5E157131F37D}" destId="{91B2C301-CA8A-4746-8904-04497A139DDE}" srcOrd="0" destOrd="0" presId="urn:microsoft.com/office/officeart/2008/layout/HorizontalMultiLevelHierarchy"/>
    <dgm:cxn modelId="{FA5C3EA8-6C62-3A44-95F0-A8FFA1036D8B}" type="presOf" srcId="{D7667FFB-09F1-2A42-8527-F29F12ABB38D}" destId="{2A334A37-B761-AA43-B72F-AE121A56547D}" srcOrd="0" destOrd="0" presId="urn:microsoft.com/office/officeart/2008/layout/HorizontalMultiLevelHierarchy"/>
    <dgm:cxn modelId="{E0BB92B1-8ABD-6343-8242-7A6B7BD51074}" type="presOf" srcId="{4C2AE1CC-14E9-244E-89D8-D4756D35991A}" destId="{37CCB80B-1D12-CC4A-9F4F-8ACE91BEF2BA}" srcOrd="0"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B08C6E18-8CDA-F84F-A591-4F52DD993C60}" type="presOf" srcId="{828455C0-ECBE-574B-9385-ECEB6789C634}" destId="{23733020-5743-2F44-A870-DAEDC6367CA6}" srcOrd="1" destOrd="0" presId="urn:microsoft.com/office/officeart/2008/layout/HorizontalMultiLevelHierarchy"/>
    <dgm:cxn modelId="{7D757D8C-E544-F94B-9D57-5E7338DAAFC5}" type="presOf" srcId="{D7667FFB-09F1-2A42-8527-F29F12ABB38D}" destId="{2A444F53-BED1-7E4A-9AEA-FFDE073A17FE}" srcOrd="1"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6C761474-7A5C-2F4E-92EE-D58F329EDD08}" type="presOf" srcId="{D3826A41-D8A7-F545-A4C9-88A1986056C7}" destId="{065EB03F-A2E4-B14B-81BA-1554CC82607B}" srcOrd="0" destOrd="0" presId="urn:microsoft.com/office/officeart/2008/layout/HorizontalMultiLevelHierarchy"/>
    <dgm:cxn modelId="{D53E1ECF-C1AA-6E44-AF6E-00337ACAEF8D}" type="presOf" srcId="{BA326490-7CB5-4241-AEBC-75A616B76038}" destId="{6CDD8727-9E98-9A4C-AC89-D6FB3600A855}" srcOrd="0" destOrd="0" presId="urn:microsoft.com/office/officeart/2008/layout/HorizontalMultiLevelHierarchy"/>
    <dgm:cxn modelId="{BEB130DC-6663-D242-9E79-4F0670BA97D9}" type="presOf" srcId="{774050B8-8540-8045-942B-8793ED076817}" destId="{1B4980DE-DB23-DA46-BBD1-89A036DA0C76}" srcOrd="1" destOrd="0" presId="urn:microsoft.com/office/officeart/2008/layout/HorizontalMultiLevelHierarchy"/>
    <dgm:cxn modelId="{4BFFBCB9-0E9A-1643-A58E-BC6D582668A4}" type="presOf" srcId="{4C2AE1CC-14E9-244E-89D8-D4756D35991A}" destId="{4B3914B1-71B1-2744-A626-8E0BBD0FC6A0}" srcOrd="1"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B2E8DCA1-1431-3145-BFF5-3F52FFDA16D3}" type="presOf" srcId="{FADD3564-9552-6D48-ACCB-344B0EB7845C}" destId="{E8021BAD-B20C-EC4D-8146-7CC63F416528}"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D1347ED7-F79D-3C49-8A5A-BD07AE1F0A5F}" type="presOf" srcId="{802247FB-D612-4843-909E-107726A7274E}" destId="{00CCD104-CA0A-7E45-864D-48E202FAA8A1}" srcOrd="1" destOrd="0" presId="urn:microsoft.com/office/officeart/2008/layout/HorizontalMultiLevelHierarchy"/>
    <dgm:cxn modelId="{B10BC032-DB3D-8B43-904F-6DB3662C0748}" type="presOf" srcId="{68E06BFB-5046-1642-917E-857E17CE9988}" destId="{378EE273-73CE-8D44-9FD9-DB623E560732}" srcOrd="0" destOrd="0" presId="urn:microsoft.com/office/officeart/2008/layout/HorizontalMultiLevelHierarchy"/>
    <dgm:cxn modelId="{FAEDB619-788F-7247-8074-644921544214}" type="presOf" srcId="{828455C0-ECBE-574B-9385-ECEB6789C634}" destId="{9E7CDE60-DBCC-DA4D-8910-535E32E9F7E0}" srcOrd="0" destOrd="0" presId="urn:microsoft.com/office/officeart/2008/layout/HorizontalMultiLevelHierarchy"/>
    <dgm:cxn modelId="{2FA8A714-97FF-0B46-9A49-CEE59935D0C4}" srcId="{75E1DBAA-E90E-B84F-B49E-3255FC6856E4}" destId="{FADD3564-9552-6D48-ACCB-344B0EB7845C}" srcOrd="5" destOrd="0" parTransId="{774050B8-8540-8045-942B-8793ED076817}" sibTransId="{D1AA582C-FE74-9D42-BFB9-B722C5727A9A}"/>
    <dgm:cxn modelId="{96EA75EA-2B0B-4B49-9C8B-0CC875F3BC76}" srcId="{75E1DBAA-E90E-B84F-B49E-3255FC6856E4}" destId="{D3826A41-D8A7-F545-A4C9-88A1986056C7}" srcOrd="3" destOrd="0" parTransId="{78E1B85A-B86F-6C4A-B698-5E157131F37D}" sibTransId="{9489E118-0B7E-5145-8749-94C3D7A211C8}"/>
    <dgm:cxn modelId="{C640E923-BE49-7344-ACBB-F190A7891CAD}" type="presOf" srcId="{82028D4E-48DF-7B4B-8A7F-395CE5104B90}" destId="{7D1A8EB9-038B-084C-8147-6F8DCEEEFF55}" srcOrd="0" destOrd="0" presId="urn:microsoft.com/office/officeart/2008/layout/HorizontalMultiLevelHierarchy"/>
    <dgm:cxn modelId="{4CC9977B-EA8E-1442-9EBF-DE1E4AC06760}" type="presOf" srcId="{78E1B85A-B86F-6C4A-B698-5E157131F37D}" destId="{6B2EA639-494E-BE44-8C43-BA593350216E}" srcOrd="1" destOrd="0" presId="urn:microsoft.com/office/officeart/2008/layout/HorizontalMultiLevelHierarchy"/>
    <dgm:cxn modelId="{417D82EA-0E01-134A-90C5-9641B0CEC0E6}" type="presOf" srcId="{75E1DBAA-E90E-B84F-B49E-3255FC6856E4}" destId="{A9824C5C-BD26-F742-AEF7-5AE97C32B338}" srcOrd="0" destOrd="0" presId="urn:microsoft.com/office/officeart/2008/layout/HorizontalMultiLevelHierarchy"/>
    <dgm:cxn modelId="{74F492BC-D3D1-DC45-857E-C60786C6734E}" type="presOf" srcId="{774050B8-8540-8045-942B-8793ED076817}" destId="{26EA4C2D-5C76-CC45-BF6D-15E718273D04}" srcOrd="0" destOrd="0" presId="urn:microsoft.com/office/officeart/2008/layout/HorizontalMultiLevelHierarchy"/>
    <dgm:cxn modelId="{BF642EDA-01DD-BF4D-B077-49DAAEB7CC1B}" srcId="{75E1DBAA-E90E-B84F-B49E-3255FC6856E4}" destId="{42F9CD3C-5768-AF4C-A2ED-F90BAE26DCEF}" srcOrd="4" destOrd="0" parTransId="{4C2AE1CC-14E9-244E-89D8-D4756D35991A}" sibTransId="{3D19FC1A-DD56-E042-81D0-95B75F7F3343}"/>
    <dgm:cxn modelId="{7AC3751B-8993-754E-AC64-D1293C47E10A}" type="presOf" srcId="{42F9CD3C-5768-AF4C-A2ED-F90BAE26DCEF}" destId="{B9117FB7-99CB-7444-A273-825252065A82}" srcOrd="0" destOrd="0" presId="urn:microsoft.com/office/officeart/2008/layout/HorizontalMultiLevelHierarchy"/>
    <dgm:cxn modelId="{89D40FE4-6E97-9547-8749-B2BA65C4F690}" type="presOf" srcId="{802247FB-D612-4843-909E-107726A7274E}" destId="{4BB12B07-E0B0-244B-9AFA-4076452CCB4D}" srcOrd="0" destOrd="0" presId="urn:microsoft.com/office/officeart/2008/layout/HorizontalMultiLevelHierarchy"/>
    <dgm:cxn modelId="{892727CF-737E-A445-A042-644E8C0418AD}" type="presParOf" srcId="{896A19C3-08B4-B340-A075-D591F0EDB0CE}" destId="{F0057194-E587-9B42-99B8-96333D6BF2D0}" srcOrd="0" destOrd="0" presId="urn:microsoft.com/office/officeart/2008/layout/HorizontalMultiLevelHierarchy"/>
    <dgm:cxn modelId="{EBD4C360-E911-2645-B690-E3E5956E6104}" type="presParOf" srcId="{F0057194-E587-9B42-99B8-96333D6BF2D0}" destId="{A9824C5C-BD26-F742-AEF7-5AE97C32B338}" srcOrd="0" destOrd="0" presId="urn:microsoft.com/office/officeart/2008/layout/HorizontalMultiLevelHierarchy"/>
    <dgm:cxn modelId="{A72991FD-0F38-CE43-8BD4-5AB3EA04ED65}" type="presParOf" srcId="{F0057194-E587-9B42-99B8-96333D6BF2D0}" destId="{5FF01D6B-2890-754C-85BC-C845F8F1C5AB}" srcOrd="1" destOrd="0" presId="urn:microsoft.com/office/officeart/2008/layout/HorizontalMultiLevelHierarchy"/>
    <dgm:cxn modelId="{4826B1E4-B74F-F249-B63C-57B0ED087D3A}" type="presParOf" srcId="{5FF01D6B-2890-754C-85BC-C845F8F1C5AB}" destId="{4BB12B07-E0B0-244B-9AFA-4076452CCB4D}" srcOrd="0" destOrd="0" presId="urn:microsoft.com/office/officeart/2008/layout/HorizontalMultiLevelHierarchy"/>
    <dgm:cxn modelId="{39349074-96C7-284E-95CB-E996E94FD62C}" type="presParOf" srcId="{4BB12B07-E0B0-244B-9AFA-4076452CCB4D}" destId="{00CCD104-CA0A-7E45-864D-48E202FAA8A1}" srcOrd="0" destOrd="0" presId="urn:microsoft.com/office/officeart/2008/layout/HorizontalMultiLevelHierarchy"/>
    <dgm:cxn modelId="{2FE2940D-2377-E942-A992-CF9A2E38F549}" type="presParOf" srcId="{5FF01D6B-2890-754C-85BC-C845F8F1C5AB}" destId="{18318E3C-AE27-5748-968F-C49BDB579E87}" srcOrd="1" destOrd="0" presId="urn:microsoft.com/office/officeart/2008/layout/HorizontalMultiLevelHierarchy"/>
    <dgm:cxn modelId="{2280D29E-5167-CC46-8575-8FDBC50619AB}" type="presParOf" srcId="{18318E3C-AE27-5748-968F-C49BDB579E87}" destId="{6CDD8727-9E98-9A4C-AC89-D6FB3600A855}" srcOrd="0" destOrd="0" presId="urn:microsoft.com/office/officeart/2008/layout/HorizontalMultiLevelHierarchy"/>
    <dgm:cxn modelId="{5448A41A-C480-D24A-A01D-429ED61BEF4D}" type="presParOf" srcId="{18318E3C-AE27-5748-968F-C49BDB579E87}" destId="{6FE4D031-2608-674D-8628-8DD3E29F9C35}" srcOrd="1" destOrd="0" presId="urn:microsoft.com/office/officeart/2008/layout/HorizontalMultiLevelHierarchy"/>
    <dgm:cxn modelId="{3EACFD62-233A-3D4F-B838-7BDA76C0B24D}" type="presParOf" srcId="{5FF01D6B-2890-754C-85BC-C845F8F1C5AB}" destId="{9E7CDE60-DBCC-DA4D-8910-535E32E9F7E0}" srcOrd="2" destOrd="0" presId="urn:microsoft.com/office/officeart/2008/layout/HorizontalMultiLevelHierarchy"/>
    <dgm:cxn modelId="{649771D1-69AE-FE48-B338-A31FB8B07C98}" type="presParOf" srcId="{9E7CDE60-DBCC-DA4D-8910-535E32E9F7E0}" destId="{23733020-5743-2F44-A870-DAEDC6367CA6}" srcOrd="0" destOrd="0" presId="urn:microsoft.com/office/officeart/2008/layout/HorizontalMultiLevelHierarchy"/>
    <dgm:cxn modelId="{C6401AEA-CA61-9D42-92F8-0906F2110F59}" type="presParOf" srcId="{5FF01D6B-2890-754C-85BC-C845F8F1C5AB}" destId="{85D6356B-0AA6-0947-B160-6AAC97855D27}" srcOrd="3" destOrd="0" presId="urn:microsoft.com/office/officeart/2008/layout/HorizontalMultiLevelHierarchy"/>
    <dgm:cxn modelId="{D8E2B0EA-18D9-4D4E-BA79-BDFD6974DCD1}" type="presParOf" srcId="{85D6356B-0AA6-0947-B160-6AAC97855D27}" destId="{7D1A8EB9-038B-084C-8147-6F8DCEEEFF55}" srcOrd="0" destOrd="0" presId="urn:microsoft.com/office/officeart/2008/layout/HorizontalMultiLevelHierarchy"/>
    <dgm:cxn modelId="{E55B930F-3707-7A44-BB43-D7A3BAB219AF}" type="presParOf" srcId="{85D6356B-0AA6-0947-B160-6AAC97855D27}" destId="{F6D01E01-90E9-C44E-8F73-C3050AFAFF8C}" srcOrd="1" destOrd="0" presId="urn:microsoft.com/office/officeart/2008/layout/HorizontalMultiLevelHierarchy"/>
    <dgm:cxn modelId="{077C3F5C-44D6-C545-94A1-97457CF7362D}" type="presParOf" srcId="{5FF01D6B-2890-754C-85BC-C845F8F1C5AB}" destId="{2A334A37-B761-AA43-B72F-AE121A56547D}" srcOrd="4" destOrd="0" presId="urn:microsoft.com/office/officeart/2008/layout/HorizontalMultiLevelHierarchy"/>
    <dgm:cxn modelId="{3DB84BB8-11C9-E247-98B6-6B485CF439A9}" type="presParOf" srcId="{2A334A37-B761-AA43-B72F-AE121A56547D}" destId="{2A444F53-BED1-7E4A-9AEA-FFDE073A17FE}" srcOrd="0" destOrd="0" presId="urn:microsoft.com/office/officeart/2008/layout/HorizontalMultiLevelHierarchy"/>
    <dgm:cxn modelId="{515E65D2-4B99-5B45-B9EA-BAD48FEFDABD}" type="presParOf" srcId="{5FF01D6B-2890-754C-85BC-C845F8F1C5AB}" destId="{6BA051D9-D0F8-7B43-8F3C-9933A981B28C}" srcOrd="5" destOrd="0" presId="urn:microsoft.com/office/officeart/2008/layout/HorizontalMultiLevelHierarchy"/>
    <dgm:cxn modelId="{F71093BA-2320-7B45-867F-A83A5FC98691}" type="presParOf" srcId="{6BA051D9-D0F8-7B43-8F3C-9933A981B28C}" destId="{378EE273-73CE-8D44-9FD9-DB623E560732}" srcOrd="0" destOrd="0" presId="urn:microsoft.com/office/officeart/2008/layout/HorizontalMultiLevelHierarchy"/>
    <dgm:cxn modelId="{96573028-6209-034C-9C59-C2F3C9C38D47}" type="presParOf" srcId="{6BA051D9-D0F8-7B43-8F3C-9933A981B28C}" destId="{5333EF04-F576-AF4B-9863-CF8572D31D03}" srcOrd="1" destOrd="0" presId="urn:microsoft.com/office/officeart/2008/layout/HorizontalMultiLevelHierarchy"/>
    <dgm:cxn modelId="{12A74DD3-8C8A-E84E-9811-18BBCE5A7CD4}" type="presParOf" srcId="{5FF01D6B-2890-754C-85BC-C845F8F1C5AB}" destId="{91B2C301-CA8A-4746-8904-04497A139DDE}" srcOrd="6" destOrd="0" presId="urn:microsoft.com/office/officeart/2008/layout/HorizontalMultiLevelHierarchy"/>
    <dgm:cxn modelId="{698F424C-8195-3342-8CA0-A3AE450CFDC5}" type="presParOf" srcId="{91B2C301-CA8A-4746-8904-04497A139DDE}" destId="{6B2EA639-494E-BE44-8C43-BA593350216E}" srcOrd="0" destOrd="0" presId="urn:microsoft.com/office/officeart/2008/layout/HorizontalMultiLevelHierarchy"/>
    <dgm:cxn modelId="{392F460A-EBBD-9442-9D50-36C1761906E0}" type="presParOf" srcId="{5FF01D6B-2890-754C-85BC-C845F8F1C5AB}" destId="{A1CE440B-7572-324A-A7B4-A75A349A0899}" srcOrd="7" destOrd="0" presId="urn:microsoft.com/office/officeart/2008/layout/HorizontalMultiLevelHierarchy"/>
    <dgm:cxn modelId="{18A00F86-D9F7-AB4E-AD29-010F015E4441}" type="presParOf" srcId="{A1CE440B-7572-324A-A7B4-A75A349A0899}" destId="{065EB03F-A2E4-B14B-81BA-1554CC82607B}" srcOrd="0" destOrd="0" presId="urn:microsoft.com/office/officeart/2008/layout/HorizontalMultiLevelHierarchy"/>
    <dgm:cxn modelId="{17A93AAE-EF76-D747-818A-15A84488DB41}" type="presParOf" srcId="{A1CE440B-7572-324A-A7B4-A75A349A0899}" destId="{70E62657-8996-6241-865F-941F468F9FAA}" srcOrd="1" destOrd="0" presId="urn:microsoft.com/office/officeart/2008/layout/HorizontalMultiLevelHierarchy"/>
    <dgm:cxn modelId="{DB4EE2C8-04BA-524F-8192-FA99DC8A9C13}" type="presParOf" srcId="{5FF01D6B-2890-754C-85BC-C845F8F1C5AB}" destId="{37CCB80B-1D12-CC4A-9F4F-8ACE91BEF2BA}" srcOrd="8" destOrd="0" presId="urn:microsoft.com/office/officeart/2008/layout/HorizontalMultiLevelHierarchy"/>
    <dgm:cxn modelId="{8E0E3397-F55E-0C45-8D89-91F30EF4D20B}" type="presParOf" srcId="{37CCB80B-1D12-CC4A-9F4F-8ACE91BEF2BA}" destId="{4B3914B1-71B1-2744-A626-8E0BBD0FC6A0}" srcOrd="0" destOrd="0" presId="urn:microsoft.com/office/officeart/2008/layout/HorizontalMultiLevelHierarchy"/>
    <dgm:cxn modelId="{26EFCDA4-1515-B24E-B6E9-264B541E54A7}" type="presParOf" srcId="{5FF01D6B-2890-754C-85BC-C845F8F1C5AB}" destId="{C36E2EF6-6C87-7149-A2AC-B2CD92BC29DF}" srcOrd="9" destOrd="0" presId="urn:microsoft.com/office/officeart/2008/layout/HorizontalMultiLevelHierarchy"/>
    <dgm:cxn modelId="{CB71407F-63A9-3442-A5E7-843B63009073}" type="presParOf" srcId="{C36E2EF6-6C87-7149-A2AC-B2CD92BC29DF}" destId="{B9117FB7-99CB-7444-A273-825252065A82}" srcOrd="0" destOrd="0" presId="urn:microsoft.com/office/officeart/2008/layout/HorizontalMultiLevelHierarchy"/>
    <dgm:cxn modelId="{E96559D8-8C86-5249-8645-8713B9203762}" type="presParOf" srcId="{C36E2EF6-6C87-7149-A2AC-B2CD92BC29DF}" destId="{9DC0B5EC-A676-5C4A-89CA-54D690581110}" srcOrd="1" destOrd="0" presId="urn:microsoft.com/office/officeart/2008/layout/HorizontalMultiLevelHierarchy"/>
    <dgm:cxn modelId="{B647B2BD-2E11-3545-81D7-3EAF20CC089B}" type="presParOf" srcId="{5FF01D6B-2890-754C-85BC-C845F8F1C5AB}" destId="{26EA4C2D-5C76-CC45-BF6D-15E718273D04}" srcOrd="10" destOrd="0" presId="urn:microsoft.com/office/officeart/2008/layout/HorizontalMultiLevelHierarchy"/>
    <dgm:cxn modelId="{BB316B1E-5674-504F-885D-60A843577456}" type="presParOf" srcId="{26EA4C2D-5C76-CC45-BF6D-15E718273D04}" destId="{1B4980DE-DB23-DA46-BBD1-89A036DA0C76}" srcOrd="0" destOrd="0" presId="urn:microsoft.com/office/officeart/2008/layout/HorizontalMultiLevelHierarchy"/>
    <dgm:cxn modelId="{49FB6445-9450-244D-AB1E-50465DA85F51}" type="presParOf" srcId="{5FF01D6B-2890-754C-85BC-C845F8F1C5AB}" destId="{188A6B10-3772-0340-89DB-947E4DDE7738}" srcOrd="11" destOrd="0" presId="urn:microsoft.com/office/officeart/2008/layout/HorizontalMultiLevelHierarchy"/>
    <dgm:cxn modelId="{8B8E34D8-7C5E-DB4B-A30C-4A213E3E3728}" type="presParOf" srcId="{188A6B10-3772-0340-89DB-947E4DDE7738}" destId="{E8021BAD-B20C-EC4D-8146-7CC63F416528}" srcOrd="0" destOrd="0" presId="urn:microsoft.com/office/officeart/2008/layout/HorizontalMultiLevelHierarchy"/>
    <dgm:cxn modelId="{83D1CAC2-4F69-B448-9258-DBA5152E7FD7}" type="presParOf" srcId="{188A6B10-3772-0340-89DB-947E4DDE7738}" destId="{4398EECD-4F69-C044-87AF-43766716CCD0}"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06DE-A4CB-2D42-89A6-3AB3D37A9512}">
      <dsp:nvSpPr>
        <dsp:cNvPr id="0" name=""/>
        <dsp:cNvSpPr/>
      </dsp:nvSpPr>
      <dsp:spPr>
        <a:xfrm>
          <a:off x="3930196" y="1461959"/>
          <a:ext cx="3538538" cy="251738"/>
        </a:xfrm>
        <a:custGeom>
          <a:avLst/>
          <a:gdLst/>
          <a:ahLst/>
          <a:cxnLst/>
          <a:rect l="0" t="0" r="0" b="0"/>
          <a:pathLst>
            <a:path>
              <a:moveTo>
                <a:pt x="0" y="0"/>
              </a:moveTo>
              <a:lnTo>
                <a:pt x="0" y="172265"/>
              </a:lnTo>
              <a:lnTo>
                <a:pt x="3538538" y="172265"/>
              </a:lnTo>
              <a:lnTo>
                <a:pt x="3538538" y="2517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F48863-F00E-A34D-9B7A-E0AC67C2BAC6}">
      <dsp:nvSpPr>
        <dsp:cNvPr id="0" name=""/>
        <dsp:cNvSpPr/>
      </dsp:nvSpPr>
      <dsp:spPr>
        <a:xfrm>
          <a:off x="3930196" y="1461959"/>
          <a:ext cx="2467816" cy="251738"/>
        </a:xfrm>
        <a:custGeom>
          <a:avLst/>
          <a:gdLst/>
          <a:ahLst/>
          <a:cxnLst/>
          <a:rect l="0" t="0" r="0" b="0"/>
          <a:pathLst>
            <a:path>
              <a:moveTo>
                <a:pt x="0" y="0"/>
              </a:moveTo>
              <a:lnTo>
                <a:pt x="0" y="172265"/>
              </a:lnTo>
              <a:lnTo>
                <a:pt x="2467816" y="172265"/>
              </a:lnTo>
              <a:lnTo>
                <a:pt x="2467816" y="2517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098439-807F-E849-B1E8-C84A376CF96D}">
      <dsp:nvSpPr>
        <dsp:cNvPr id="0" name=""/>
        <dsp:cNvSpPr/>
      </dsp:nvSpPr>
      <dsp:spPr>
        <a:xfrm>
          <a:off x="3930196" y="1461959"/>
          <a:ext cx="1215457" cy="251738"/>
        </a:xfrm>
        <a:custGeom>
          <a:avLst/>
          <a:gdLst/>
          <a:ahLst/>
          <a:cxnLst/>
          <a:rect l="0" t="0" r="0" b="0"/>
          <a:pathLst>
            <a:path>
              <a:moveTo>
                <a:pt x="0" y="0"/>
              </a:moveTo>
              <a:lnTo>
                <a:pt x="0" y="172265"/>
              </a:lnTo>
              <a:lnTo>
                <a:pt x="1215457" y="172265"/>
              </a:lnTo>
              <a:lnTo>
                <a:pt x="1215457" y="2517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6759B4-1690-AE4E-9318-628AF327B0B9}">
      <dsp:nvSpPr>
        <dsp:cNvPr id="0" name=""/>
        <dsp:cNvSpPr/>
      </dsp:nvSpPr>
      <dsp:spPr>
        <a:xfrm>
          <a:off x="3433244" y="1461959"/>
          <a:ext cx="496951" cy="251738"/>
        </a:xfrm>
        <a:custGeom>
          <a:avLst/>
          <a:gdLst/>
          <a:ahLst/>
          <a:cxnLst/>
          <a:rect l="0" t="0" r="0" b="0"/>
          <a:pathLst>
            <a:path>
              <a:moveTo>
                <a:pt x="496951" y="0"/>
              </a:moveTo>
              <a:lnTo>
                <a:pt x="496951" y="172265"/>
              </a:lnTo>
              <a:lnTo>
                <a:pt x="0" y="172265"/>
              </a:lnTo>
              <a:lnTo>
                <a:pt x="0" y="2517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96BE7F-89FE-7548-8868-47DE3A0C28A8}">
      <dsp:nvSpPr>
        <dsp:cNvPr id="0" name=""/>
        <dsp:cNvSpPr/>
      </dsp:nvSpPr>
      <dsp:spPr>
        <a:xfrm>
          <a:off x="1723652" y="1461959"/>
          <a:ext cx="2206544" cy="258425"/>
        </a:xfrm>
        <a:custGeom>
          <a:avLst/>
          <a:gdLst/>
          <a:ahLst/>
          <a:cxnLst/>
          <a:rect l="0" t="0" r="0" b="0"/>
          <a:pathLst>
            <a:path>
              <a:moveTo>
                <a:pt x="2206544" y="0"/>
              </a:moveTo>
              <a:lnTo>
                <a:pt x="2206544" y="178952"/>
              </a:lnTo>
              <a:lnTo>
                <a:pt x="0" y="178952"/>
              </a:lnTo>
              <a:lnTo>
                <a:pt x="0" y="258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F17744-A045-1145-8AF2-87FADC8FE88B}">
      <dsp:nvSpPr>
        <dsp:cNvPr id="0" name=""/>
        <dsp:cNvSpPr/>
      </dsp:nvSpPr>
      <dsp:spPr>
        <a:xfrm>
          <a:off x="468874" y="1461959"/>
          <a:ext cx="3461321" cy="251738"/>
        </a:xfrm>
        <a:custGeom>
          <a:avLst/>
          <a:gdLst/>
          <a:ahLst/>
          <a:cxnLst/>
          <a:rect l="0" t="0" r="0" b="0"/>
          <a:pathLst>
            <a:path>
              <a:moveTo>
                <a:pt x="3461321" y="0"/>
              </a:moveTo>
              <a:lnTo>
                <a:pt x="3461321" y="172265"/>
              </a:lnTo>
              <a:lnTo>
                <a:pt x="0" y="172265"/>
              </a:lnTo>
              <a:lnTo>
                <a:pt x="0" y="2517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79CE23-85F5-D44E-8D1E-0BC89B06E24C}">
      <dsp:nvSpPr>
        <dsp:cNvPr id="0" name=""/>
        <dsp:cNvSpPr/>
      </dsp:nvSpPr>
      <dsp:spPr>
        <a:xfrm>
          <a:off x="2661794" y="0"/>
          <a:ext cx="2536802" cy="14619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12700" cmpd="sng">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mbria" pitchFamily="18" charset="0"/>
            </a:rPr>
            <a:t>14-474</a:t>
          </a:r>
        </a:p>
        <a:p>
          <a:pPr lvl="0" algn="ctr" defTabSz="711200">
            <a:lnSpc>
              <a:spcPct val="90000"/>
            </a:lnSpc>
            <a:spcBef>
              <a:spcPct val="0"/>
            </a:spcBef>
            <a:spcAft>
              <a:spcPct val="35000"/>
            </a:spcAft>
          </a:pPr>
          <a:r>
            <a:rPr lang="en-US" sz="1600" kern="1200" dirty="0">
              <a:latin typeface="Cambria" pitchFamily="18" charset="0"/>
            </a:rPr>
            <a:t> Workforce Support and </a:t>
          </a:r>
          <a:r>
            <a:rPr lang="en-US" sz="1600" kern="1200" dirty="0" smtClean="0">
              <a:latin typeface="Cambria" pitchFamily="18" charset="0"/>
            </a:rPr>
            <a:t>Training</a:t>
          </a:r>
        </a:p>
        <a:p>
          <a:pPr lvl="0" algn="ctr" defTabSz="711200">
            <a:lnSpc>
              <a:spcPct val="90000"/>
            </a:lnSpc>
            <a:spcBef>
              <a:spcPct val="0"/>
            </a:spcBef>
            <a:spcAft>
              <a:spcPct val="35000"/>
            </a:spcAft>
          </a:pPr>
          <a:endParaRPr lang="en-US" sz="1600" kern="1200" dirty="0" smtClean="0">
            <a:latin typeface="Cambria" pitchFamily="18" charset="0"/>
          </a:endParaRPr>
        </a:p>
        <a:p>
          <a:pPr lvl="0" algn="ctr" defTabSz="711200">
            <a:lnSpc>
              <a:spcPct val="90000"/>
            </a:lnSpc>
            <a:spcBef>
              <a:spcPct val="0"/>
            </a:spcBef>
            <a:spcAft>
              <a:spcPct val="35000"/>
            </a:spcAft>
          </a:pPr>
          <a:r>
            <a:rPr lang="en-US" sz="1600" kern="1200" dirty="0" smtClean="0">
              <a:latin typeface="Cambria" pitchFamily="18" charset="0"/>
            </a:rPr>
            <a:t>Susana </a:t>
          </a:r>
          <a:r>
            <a:rPr lang="en-US" sz="1600" kern="1200" dirty="0" err="1" smtClean="0">
              <a:latin typeface="Cambria" pitchFamily="18" charset="0"/>
            </a:rPr>
            <a:t>Schowen</a:t>
          </a:r>
          <a:r>
            <a:rPr lang="en-US" sz="1600" kern="1200" dirty="0" smtClean="0">
              <a:latin typeface="Cambria" pitchFamily="18" charset="0"/>
            </a:rPr>
            <a:t>, Secretary</a:t>
          </a:r>
          <a:endParaRPr lang="en-US" sz="1600" kern="1200" dirty="0">
            <a:latin typeface="Cambria" pitchFamily="18" charset="0"/>
          </a:endParaRPr>
        </a:p>
      </dsp:txBody>
      <dsp:txXfrm>
        <a:off x="2661794" y="0"/>
        <a:ext cx="2536802" cy="1461959"/>
      </dsp:txXfrm>
    </dsp:sp>
    <dsp:sp modelId="{81B1894B-D3C2-0F44-BB0B-FF0A6BA3E88F}">
      <dsp:nvSpPr>
        <dsp:cNvPr id="0" name=""/>
        <dsp:cNvSpPr/>
      </dsp:nvSpPr>
      <dsp:spPr>
        <a:xfrm>
          <a:off x="1423" y="1713697"/>
          <a:ext cx="934903" cy="518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rgbClr val="8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itchFamily="18" charset="0"/>
            </a:rPr>
            <a:t>Secretary</a:t>
          </a:r>
          <a:endParaRPr lang="en-US" sz="1200" kern="1200" dirty="0">
            <a:latin typeface="Cambria" pitchFamily="18" charset="0"/>
          </a:endParaRPr>
        </a:p>
      </dsp:txBody>
      <dsp:txXfrm>
        <a:off x="1423" y="1713697"/>
        <a:ext cx="934903" cy="518253"/>
      </dsp:txXfrm>
    </dsp:sp>
    <dsp:sp modelId="{C35CF05A-A54E-664A-A58A-F2710E3B1076}">
      <dsp:nvSpPr>
        <dsp:cNvPr id="0" name=""/>
        <dsp:cNvSpPr/>
      </dsp:nvSpPr>
      <dsp:spPr>
        <a:xfrm>
          <a:off x="1130830" y="1720384"/>
          <a:ext cx="1185643" cy="12851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rgbClr val="8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Cambria" pitchFamily="18" charset="0"/>
            </a:rPr>
            <a:t>Management </a:t>
          </a:r>
        </a:p>
        <a:p>
          <a:pPr lvl="0" algn="ctr" defTabSz="533400">
            <a:lnSpc>
              <a:spcPct val="90000"/>
            </a:lnSpc>
            <a:spcBef>
              <a:spcPct val="0"/>
            </a:spcBef>
            <a:spcAft>
              <a:spcPct val="35000"/>
            </a:spcAft>
          </a:pPr>
          <a:r>
            <a:rPr lang="en-US" sz="1200" kern="1200" dirty="0">
              <a:latin typeface="Cambria" pitchFamily="18" charset="0"/>
            </a:rPr>
            <a:t>and Finance</a:t>
          </a:r>
        </a:p>
      </dsp:txBody>
      <dsp:txXfrm>
        <a:off x="1130830" y="1720384"/>
        <a:ext cx="1185643" cy="1285151"/>
      </dsp:txXfrm>
    </dsp:sp>
    <dsp:sp modelId="{1D39BEED-27A0-7D41-B316-DEB461CB648E}">
      <dsp:nvSpPr>
        <dsp:cNvPr id="0" name=""/>
        <dsp:cNvSpPr/>
      </dsp:nvSpPr>
      <dsp:spPr>
        <a:xfrm>
          <a:off x="2439861" y="1713697"/>
          <a:ext cx="1986767" cy="9900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rgbClr val="8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Cambria" pitchFamily="18" charset="0"/>
            </a:rPr>
            <a:t>Workforce </a:t>
          </a:r>
          <a:r>
            <a:rPr lang="en-US" sz="1200" kern="1200" dirty="0" smtClean="0">
              <a:latin typeface="Cambria" pitchFamily="18" charset="0"/>
            </a:rPr>
            <a:t>Development/Occupational Information Services</a:t>
          </a:r>
          <a:endParaRPr lang="en-US" sz="1200" kern="1200" dirty="0">
            <a:latin typeface="Cambria" pitchFamily="18" charset="0"/>
          </a:endParaRPr>
        </a:p>
      </dsp:txBody>
      <dsp:txXfrm>
        <a:off x="2439861" y="1713697"/>
        <a:ext cx="1986767" cy="990042"/>
      </dsp:txXfrm>
    </dsp:sp>
    <dsp:sp modelId="{E6A8F620-843C-3F49-B1D8-AD16C350D668}">
      <dsp:nvSpPr>
        <dsp:cNvPr id="0" name=""/>
        <dsp:cNvSpPr/>
      </dsp:nvSpPr>
      <dsp:spPr>
        <a:xfrm>
          <a:off x="4585574" y="1713697"/>
          <a:ext cx="1120158" cy="518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rgbClr val="8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Cambria" pitchFamily="18" charset="0"/>
            </a:rPr>
            <a:t>Unemployment Insurance</a:t>
          </a:r>
        </a:p>
      </dsp:txBody>
      <dsp:txXfrm>
        <a:off x="4585574" y="1713697"/>
        <a:ext cx="1120158" cy="518253"/>
      </dsp:txXfrm>
    </dsp:sp>
    <dsp:sp modelId="{DC6AE12A-17D5-0949-9DFA-4D07716E21C8}">
      <dsp:nvSpPr>
        <dsp:cNvPr id="0" name=""/>
        <dsp:cNvSpPr/>
      </dsp:nvSpPr>
      <dsp:spPr>
        <a:xfrm>
          <a:off x="5864678" y="1713697"/>
          <a:ext cx="1066669" cy="518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rgbClr val="8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Cambria" pitchFamily="18" charset="0"/>
            </a:rPr>
            <a:t>Workers Compensation</a:t>
          </a:r>
        </a:p>
      </dsp:txBody>
      <dsp:txXfrm>
        <a:off x="5864678" y="1713697"/>
        <a:ext cx="1066669" cy="518253"/>
      </dsp:txXfrm>
    </dsp:sp>
    <dsp:sp modelId="{674A6D6C-8D3C-A04D-A05B-CA5D0E844B42}">
      <dsp:nvSpPr>
        <dsp:cNvPr id="0" name=""/>
        <dsp:cNvSpPr/>
      </dsp:nvSpPr>
      <dsp:spPr>
        <a:xfrm>
          <a:off x="7090292" y="1713697"/>
          <a:ext cx="756884" cy="5182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rgbClr val="8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Cambria" pitchFamily="18" charset="0"/>
            </a:rPr>
            <a:t>2nd Injury </a:t>
          </a:r>
        </a:p>
        <a:p>
          <a:pPr lvl="0" algn="ctr" defTabSz="533400">
            <a:lnSpc>
              <a:spcPct val="90000"/>
            </a:lnSpc>
            <a:spcBef>
              <a:spcPct val="0"/>
            </a:spcBef>
            <a:spcAft>
              <a:spcPct val="35000"/>
            </a:spcAft>
          </a:pPr>
          <a:r>
            <a:rPr lang="en-US" sz="1200" kern="1200" dirty="0">
              <a:latin typeface="Cambria" pitchFamily="18" charset="0"/>
            </a:rPr>
            <a:t>Board</a:t>
          </a:r>
        </a:p>
      </dsp:txBody>
      <dsp:txXfrm>
        <a:off x="7090292" y="1713697"/>
        <a:ext cx="756884" cy="518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4608D-5FF2-844C-A374-E64B5CBB00D8}">
      <dsp:nvSpPr>
        <dsp:cNvPr id="0" name=""/>
        <dsp:cNvSpPr/>
      </dsp:nvSpPr>
      <dsp:spPr>
        <a:xfrm>
          <a:off x="1042661" y="1501608"/>
          <a:ext cx="271336" cy="1292572"/>
        </a:xfrm>
        <a:custGeom>
          <a:avLst/>
          <a:gdLst/>
          <a:ahLst/>
          <a:cxnLst/>
          <a:rect l="0" t="0" r="0" b="0"/>
          <a:pathLst>
            <a:path>
              <a:moveTo>
                <a:pt x="0" y="0"/>
              </a:moveTo>
              <a:lnTo>
                <a:pt x="135668" y="0"/>
              </a:lnTo>
              <a:lnTo>
                <a:pt x="135668" y="1292572"/>
              </a:lnTo>
              <a:lnTo>
                <a:pt x="271336" y="1292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45311" y="2114876"/>
        <a:ext cx="66037" cy="66037"/>
      </dsp:txXfrm>
    </dsp:sp>
    <dsp:sp modelId="{6D13C5EC-EE81-9D46-B8A7-DD0DABB0BBC1}">
      <dsp:nvSpPr>
        <dsp:cNvPr id="0" name=""/>
        <dsp:cNvSpPr/>
      </dsp:nvSpPr>
      <dsp:spPr>
        <a:xfrm>
          <a:off x="1042661" y="1501608"/>
          <a:ext cx="271336" cy="775543"/>
        </a:xfrm>
        <a:custGeom>
          <a:avLst/>
          <a:gdLst/>
          <a:ahLst/>
          <a:cxnLst/>
          <a:rect l="0" t="0" r="0" b="0"/>
          <a:pathLst>
            <a:path>
              <a:moveTo>
                <a:pt x="0" y="0"/>
              </a:moveTo>
              <a:lnTo>
                <a:pt x="135668" y="0"/>
              </a:lnTo>
              <a:lnTo>
                <a:pt x="135668" y="775543"/>
              </a:lnTo>
              <a:lnTo>
                <a:pt x="271336" y="7755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57789" y="1868839"/>
        <a:ext cx="41081" cy="41081"/>
      </dsp:txXfrm>
    </dsp:sp>
    <dsp:sp modelId="{CFD11061-60A5-1C49-8C5E-A9FEE8F1E115}">
      <dsp:nvSpPr>
        <dsp:cNvPr id="0" name=""/>
        <dsp:cNvSpPr/>
      </dsp:nvSpPr>
      <dsp:spPr>
        <a:xfrm>
          <a:off x="1042661" y="1501608"/>
          <a:ext cx="271336" cy="258514"/>
        </a:xfrm>
        <a:custGeom>
          <a:avLst/>
          <a:gdLst/>
          <a:ahLst/>
          <a:cxnLst/>
          <a:rect l="0" t="0" r="0" b="0"/>
          <a:pathLst>
            <a:path>
              <a:moveTo>
                <a:pt x="0" y="0"/>
              </a:moveTo>
              <a:lnTo>
                <a:pt x="135668" y="0"/>
              </a:lnTo>
              <a:lnTo>
                <a:pt x="135668" y="258514"/>
              </a:lnTo>
              <a:lnTo>
                <a:pt x="271336" y="2585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68961" y="1621496"/>
        <a:ext cx="18738" cy="18738"/>
      </dsp:txXfrm>
    </dsp:sp>
    <dsp:sp modelId="{2A334A37-B761-AA43-B72F-AE121A56547D}">
      <dsp:nvSpPr>
        <dsp:cNvPr id="0" name=""/>
        <dsp:cNvSpPr/>
      </dsp:nvSpPr>
      <dsp:spPr>
        <a:xfrm>
          <a:off x="1042661" y="1243094"/>
          <a:ext cx="271336" cy="258514"/>
        </a:xfrm>
        <a:custGeom>
          <a:avLst/>
          <a:gdLst/>
          <a:ahLst/>
          <a:cxnLst/>
          <a:rect l="0" t="0" r="0" b="0"/>
          <a:pathLst>
            <a:path>
              <a:moveTo>
                <a:pt x="0" y="258514"/>
              </a:moveTo>
              <a:lnTo>
                <a:pt x="135668" y="258514"/>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68961" y="1362982"/>
        <a:ext cx="18738" cy="18738"/>
      </dsp:txXfrm>
    </dsp:sp>
    <dsp:sp modelId="{9E7CDE60-DBCC-DA4D-8910-535E32E9F7E0}">
      <dsp:nvSpPr>
        <dsp:cNvPr id="0" name=""/>
        <dsp:cNvSpPr/>
      </dsp:nvSpPr>
      <dsp:spPr>
        <a:xfrm>
          <a:off x="1042661" y="726065"/>
          <a:ext cx="271336" cy="775543"/>
        </a:xfrm>
        <a:custGeom>
          <a:avLst/>
          <a:gdLst/>
          <a:ahLst/>
          <a:cxnLst/>
          <a:rect l="0" t="0" r="0" b="0"/>
          <a:pathLst>
            <a:path>
              <a:moveTo>
                <a:pt x="0" y="775543"/>
              </a:moveTo>
              <a:lnTo>
                <a:pt x="135668" y="775543"/>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57789" y="1093296"/>
        <a:ext cx="41081" cy="41081"/>
      </dsp:txXfrm>
    </dsp:sp>
    <dsp:sp modelId="{4BB12B07-E0B0-244B-9AFA-4076452CCB4D}">
      <dsp:nvSpPr>
        <dsp:cNvPr id="0" name=""/>
        <dsp:cNvSpPr/>
      </dsp:nvSpPr>
      <dsp:spPr>
        <a:xfrm>
          <a:off x="1042661" y="209036"/>
          <a:ext cx="271336" cy="1292572"/>
        </a:xfrm>
        <a:custGeom>
          <a:avLst/>
          <a:gdLst/>
          <a:ahLst/>
          <a:cxnLst/>
          <a:rect l="0" t="0" r="0" b="0"/>
          <a:pathLst>
            <a:path>
              <a:moveTo>
                <a:pt x="0" y="1292572"/>
              </a:moveTo>
              <a:lnTo>
                <a:pt x="135668" y="1292572"/>
              </a:lnTo>
              <a:lnTo>
                <a:pt x="135668" y="0"/>
              </a:lnTo>
              <a:lnTo>
                <a:pt x="2713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45311" y="822303"/>
        <a:ext cx="66037" cy="66037"/>
      </dsp:txXfrm>
    </dsp:sp>
    <dsp:sp modelId="{A9824C5C-BD26-F742-AEF7-5AE97C32B338}">
      <dsp:nvSpPr>
        <dsp:cNvPr id="0" name=""/>
        <dsp:cNvSpPr/>
      </dsp:nvSpPr>
      <dsp:spPr>
        <a:xfrm rot="16200000">
          <a:off x="-525973" y="1021456"/>
          <a:ext cx="2176964" cy="960305"/>
        </a:xfrm>
        <a:prstGeom prst="rect">
          <a:avLst/>
        </a:prstGeom>
        <a:solidFill>
          <a:srgbClr val="800000"/>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lang="en-US" sz="1400" kern="1200" dirty="0" smtClean="0">
              <a:latin typeface="Cambria"/>
              <a:cs typeface="Cambria"/>
            </a:rPr>
            <a:t>FY26 </a:t>
          </a:r>
          <a:r>
            <a:rPr lang="en-US" sz="1400" kern="1200" dirty="0">
              <a:latin typeface="Cambria"/>
              <a:cs typeface="Cambria"/>
            </a:rPr>
            <a:t>Recommended</a:t>
          </a:r>
        </a:p>
        <a:p>
          <a:pPr lvl="0" algn="ctr" defTabSz="622300">
            <a:lnSpc>
              <a:spcPct val="100000"/>
            </a:lnSpc>
            <a:spcBef>
              <a:spcPct val="0"/>
            </a:spcBef>
            <a:spcAft>
              <a:spcPct val="35000"/>
            </a:spcAft>
          </a:pPr>
          <a:r>
            <a:rPr lang="en-US" sz="1400" kern="1200" dirty="0">
              <a:latin typeface="Cambria"/>
              <a:cs typeface="Cambria"/>
            </a:rPr>
            <a:t>Discretionary — </a:t>
          </a:r>
          <a:r>
            <a:rPr lang="en-US" sz="1400" kern="1200" dirty="0" smtClean="0">
              <a:latin typeface="Cambria"/>
              <a:cs typeface="Cambria"/>
            </a:rPr>
            <a:t>$</a:t>
          </a:r>
          <a:r>
            <a:rPr lang="en-US" sz="1400" kern="1200" dirty="0" smtClean="0">
              <a:latin typeface="Cambria"/>
              <a:cs typeface="Cambria"/>
            </a:rPr>
            <a:t>277,321,517</a:t>
          </a:r>
          <a:endParaRPr lang="en-US" sz="1400" kern="1200" dirty="0">
            <a:latin typeface="Cambria"/>
            <a:cs typeface="Cambria"/>
          </a:endParaRPr>
        </a:p>
      </dsp:txBody>
      <dsp:txXfrm>
        <a:off x="-525973" y="1021456"/>
        <a:ext cx="2176964" cy="960305"/>
      </dsp:txXfrm>
    </dsp:sp>
    <dsp:sp modelId="{6CDD8727-9E98-9A4C-AC89-D6FB3600A855}">
      <dsp:nvSpPr>
        <dsp:cNvPr id="0" name=""/>
        <dsp:cNvSpPr/>
      </dsp:nvSpPr>
      <dsp:spPr>
        <a:xfrm>
          <a:off x="1313998" y="2224"/>
          <a:ext cx="1356684" cy="413623"/>
        </a:xfrm>
        <a:prstGeom prst="rect">
          <a:avLst/>
        </a:prstGeom>
        <a:solidFill>
          <a:schemeClr val="bg2">
            <a:lumMod val="75000"/>
          </a:schemeClr>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SGF = </a:t>
          </a:r>
          <a:r>
            <a:rPr lang="en-US" sz="1200" kern="1200" dirty="0" smtClean="0">
              <a:solidFill>
                <a:schemeClr val="tx1"/>
              </a:solidFill>
              <a:latin typeface="Cambria"/>
              <a:cs typeface="Cambria"/>
            </a:rPr>
            <a:t>$</a:t>
          </a:r>
          <a:r>
            <a:rPr lang="en-US" sz="1200" kern="1200" dirty="0" smtClean="0">
              <a:solidFill>
                <a:schemeClr val="tx1"/>
              </a:solidFill>
              <a:latin typeface="Cambria"/>
              <a:cs typeface="Cambria"/>
            </a:rPr>
            <a:t>16,310,048</a:t>
          </a:r>
          <a:endParaRPr lang="en-US" sz="1200" kern="1200" dirty="0">
            <a:solidFill>
              <a:schemeClr val="tx1"/>
            </a:solidFill>
            <a:latin typeface="Cambria"/>
            <a:cs typeface="Cambria"/>
          </a:endParaRPr>
        </a:p>
      </dsp:txBody>
      <dsp:txXfrm>
        <a:off x="1313998" y="2224"/>
        <a:ext cx="1356684" cy="413623"/>
      </dsp:txXfrm>
    </dsp:sp>
    <dsp:sp modelId="{7D1A8EB9-038B-084C-8147-6F8DCEEEFF55}">
      <dsp:nvSpPr>
        <dsp:cNvPr id="0" name=""/>
        <dsp:cNvSpPr/>
      </dsp:nvSpPr>
      <dsp:spPr>
        <a:xfrm>
          <a:off x="1313998" y="519253"/>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Discretionary IAT = </a:t>
          </a:r>
          <a:r>
            <a:rPr lang="en-US" sz="1200" kern="1200" dirty="0" smtClean="0">
              <a:solidFill>
                <a:srgbClr val="000000"/>
              </a:solidFill>
              <a:latin typeface="Cambria"/>
              <a:cs typeface="Cambria"/>
            </a:rPr>
            <a:t>$1,668,174</a:t>
          </a:r>
          <a:endParaRPr lang="en-US" sz="1200" kern="1200" dirty="0">
            <a:solidFill>
              <a:srgbClr val="000000"/>
            </a:solidFill>
            <a:latin typeface="Cambria"/>
            <a:cs typeface="Cambria"/>
          </a:endParaRPr>
        </a:p>
      </dsp:txBody>
      <dsp:txXfrm>
        <a:off x="1313998" y="519253"/>
        <a:ext cx="1356684" cy="413623"/>
      </dsp:txXfrm>
    </dsp:sp>
    <dsp:sp modelId="{378EE273-73CE-8D44-9FD9-DB623E560732}">
      <dsp:nvSpPr>
        <dsp:cNvPr id="0" name=""/>
        <dsp:cNvSpPr/>
      </dsp:nvSpPr>
      <dsp:spPr>
        <a:xfrm>
          <a:off x="1313998" y="1036282"/>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Discretionary FSGR = </a:t>
          </a:r>
          <a:r>
            <a:rPr lang="en-US" sz="1200" kern="1200" dirty="0" smtClean="0">
              <a:solidFill>
                <a:srgbClr val="000000"/>
              </a:solidFill>
              <a:latin typeface="Cambria"/>
              <a:cs typeface="Cambria"/>
            </a:rPr>
            <a:t>$72,219</a:t>
          </a:r>
          <a:endParaRPr lang="en-US" sz="1200" kern="1200" dirty="0">
            <a:solidFill>
              <a:srgbClr val="000000"/>
            </a:solidFill>
            <a:latin typeface="Cambria"/>
            <a:cs typeface="Cambria"/>
          </a:endParaRPr>
        </a:p>
      </dsp:txBody>
      <dsp:txXfrm>
        <a:off x="1313998" y="1036282"/>
        <a:ext cx="1356684" cy="413623"/>
      </dsp:txXfrm>
    </dsp:sp>
    <dsp:sp modelId="{667B242A-3B91-8344-9248-BC8F87B68069}">
      <dsp:nvSpPr>
        <dsp:cNvPr id="0" name=""/>
        <dsp:cNvSpPr/>
      </dsp:nvSpPr>
      <dsp:spPr>
        <a:xfrm>
          <a:off x="1313998" y="1553311"/>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DEDS = </a:t>
          </a:r>
          <a:r>
            <a:rPr lang="en-US" sz="1200" kern="1200" dirty="0" smtClean="0">
              <a:solidFill>
                <a:schemeClr val="tx1"/>
              </a:solidFill>
              <a:latin typeface="Cambria"/>
              <a:cs typeface="Cambria"/>
            </a:rPr>
            <a:t>$</a:t>
          </a:r>
          <a:r>
            <a:rPr lang="en-US" sz="1200" kern="1200" dirty="0" smtClean="0">
              <a:solidFill>
                <a:schemeClr val="tx1"/>
              </a:solidFill>
              <a:latin typeface="Cambria"/>
              <a:cs typeface="Cambria"/>
            </a:rPr>
            <a:t>109,861,487 </a:t>
          </a:r>
          <a:endParaRPr lang="en-US" sz="1200" kern="1200" dirty="0">
            <a:solidFill>
              <a:schemeClr val="tx1"/>
            </a:solidFill>
            <a:latin typeface="Cambria"/>
            <a:cs typeface="Cambria"/>
          </a:endParaRPr>
        </a:p>
      </dsp:txBody>
      <dsp:txXfrm>
        <a:off x="1313998" y="1553311"/>
        <a:ext cx="1356684" cy="413623"/>
      </dsp:txXfrm>
    </dsp:sp>
    <dsp:sp modelId="{01D4E8E2-0CDE-7547-8562-A1795827BB73}">
      <dsp:nvSpPr>
        <dsp:cNvPr id="0" name=""/>
        <dsp:cNvSpPr/>
      </dsp:nvSpPr>
      <dsp:spPr>
        <a:xfrm>
          <a:off x="1313998" y="2070341"/>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FED = </a:t>
          </a:r>
          <a:r>
            <a:rPr lang="en-US" sz="1200" kern="1200" dirty="0" smtClean="0">
              <a:solidFill>
                <a:schemeClr val="tx1"/>
              </a:solidFill>
              <a:latin typeface="Cambria"/>
              <a:cs typeface="Cambria"/>
            </a:rPr>
            <a:t>$</a:t>
          </a:r>
          <a:r>
            <a:rPr lang="en-US" sz="1200" kern="1200" dirty="0" smtClean="0">
              <a:solidFill>
                <a:schemeClr val="tx1"/>
              </a:solidFill>
              <a:latin typeface="Cambria"/>
              <a:cs typeface="Cambria"/>
            </a:rPr>
            <a:t>149,409,589</a:t>
          </a:r>
          <a:endParaRPr lang="en-US" sz="1200" kern="1200" dirty="0">
            <a:solidFill>
              <a:schemeClr val="tx1"/>
            </a:solidFill>
            <a:latin typeface="Cambria"/>
            <a:cs typeface="Cambria"/>
          </a:endParaRPr>
        </a:p>
      </dsp:txBody>
      <dsp:txXfrm>
        <a:off x="1313998" y="2070341"/>
        <a:ext cx="1356684" cy="413623"/>
      </dsp:txXfrm>
    </dsp:sp>
    <dsp:sp modelId="{1C3962CD-1089-7A4E-95D1-CCEE6EACF18D}">
      <dsp:nvSpPr>
        <dsp:cNvPr id="0" name=""/>
        <dsp:cNvSpPr/>
      </dsp:nvSpPr>
      <dsp:spPr>
        <a:xfrm>
          <a:off x="1313998" y="2587370"/>
          <a:ext cx="1356684" cy="413623"/>
        </a:xfrm>
        <a:prstGeom prst="rect">
          <a:avLst/>
        </a:prstGeom>
        <a:solidFill>
          <a:srgbClr val="C5BE97"/>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a:t>
          </a:r>
        </a:p>
        <a:p>
          <a:pPr lvl="0" algn="ctr" defTabSz="533400">
            <a:lnSpc>
              <a:spcPct val="90000"/>
            </a:lnSpc>
            <a:spcBef>
              <a:spcPct val="0"/>
            </a:spcBef>
            <a:spcAft>
              <a:spcPct val="35000"/>
            </a:spcAft>
          </a:pPr>
          <a:r>
            <a:rPr lang="en-US" sz="1200" kern="1200" dirty="0">
              <a:solidFill>
                <a:schemeClr val="tx1"/>
              </a:solidFill>
              <a:latin typeface="Cambria"/>
              <a:cs typeface="Cambria"/>
            </a:rPr>
            <a:t>T.O. = </a:t>
          </a:r>
          <a:r>
            <a:rPr lang="en-US" sz="1200" kern="1200" dirty="0" smtClean="0">
              <a:solidFill>
                <a:schemeClr val="tx1"/>
              </a:solidFill>
              <a:latin typeface="Cambria"/>
              <a:cs typeface="Cambria"/>
            </a:rPr>
            <a:t>868</a:t>
          </a:r>
          <a:endParaRPr lang="en-US" sz="1200" kern="1200" dirty="0">
            <a:solidFill>
              <a:schemeClr val="tx1"/>
            </a:solidFill>
            <a:latin typeface="Cambria"/>
            <a:cs typeface="Cambria"/>
          </a:endParaRPr>
        </a:p>
      </dsp:txBody>
      <dsp:txXfrm>
        <a:off x="1313998" y="2587370"/>
        <a:ext cx="1356684" cy="413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4C2D-5C76-CC45-BF6D-15E718273D04}">
      <dsp:nvSpPr>
        <dsp:cNvPr id="0" name=""/>
        <dsp:cNvSpPr/>
      </dsp:nvSpPr>
      <dsp:spPr>
        <a:xfrm>
          <a:off x="1621559" y="1501608"/>
          <a:ext cx="419918" cy="1292572"/>
        </a:xfrm>
        <a:custGeom>
          <a:avLst/>
          <a:gdLst/>
          <a:ahLst/>
          <a:cxnLst/>
          <a:rect l="0" t="0" r="0" b="0"/>
          <a:pathLst>
            <a:path>
              <a:moveTo>
                <a:pt x="419918" y="0"/>
              </a:moveTo>
              <a:lnTo>
                <a:pt x="209959" y="0"/>
              </a:lnTo>
              <a:lnTo>
                <a:pt x="209959" y="1292572"/>
              </a:lnTo>
              <a:lnTo>
                <a:pt x="0" y="12925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97541" y="2113918"/>
        <a:ext cx="67953" cy="67953"/>
      </dsp:txXfrm>
    </dsp:sp>
    <dsp:sp modelId="{37CCB80B-1D12-CC4A-9F4F-8ACE91BEF2BA}">
      <dsp:nvSpPr>
        <dsp:cNvPr id="0" name=""/>
        <dsp:cNvSpPr/>
      </dsp:nvSpPr>
      <dsp:spPr>
        <a:xfrm>
          <a:off x="1621559" y="1501608"/>
          <a:ext cx="419918" cy="775543"/>
        </a:xfrm>
        <a:custGeom>
          <a:avLst/>
          <a:gdLst/>
          <a:ahLst/>
          <a:cxnLst/>
          <a:rect l="0" t="0" r="0" b="0"/>
          <a:pathLst>
            <a:path>
              <a:moveTo>
                <a:pt x="419918" y="0"/>
              </a:moveTo>
              <a:lnTo>
                <a:pt x="209959" y="0"/>
              </a:lnTo>
              <a:lnTo>
                <a:pt x="209959" y="775543"/>
              </a:lnTo>
              <a:lnTo>
                <a:pt x="0" y="7755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09470" y="1867332"/>
        <a:ext cx="44096" cy="44096"/>
      </dsp:txXfrm>
    </dsp:sp>
    <dsp:sp modelId="{91B2C301-CA8A-4746-8904-04497A139DDE}">
      <dsp:nvSpPr>
        <dsp:cNvPr id="0" name=""/>
        <dsp:cNvSpPr/>
      </dsp:nvSpPr>
      <dsp:spPr>
        <a:xfrm>
          <a:off x="1621559" y="1501608"/>
          <a:ext cx="419918" cy="258514"/>
        </a:xfrm>
        <a:custGeom>
          <a:avLst/>
          <a:gdLst/>
          <a:ahLst/>
          <a:cxnLst/>
          <a:rect l="0" t="0" r="0" b="0"/>
          <a:pathLst>
            <a:path>
              <a:moveTo>
                <a:pt x="419918" y="0"/>
              </a:moveTo>
              <a:lnTo>
                <a:pt x="209959" y="0"/>
              </a:lnTo>
              <a:lnTo>
                <a:pt x="209959" y="258514"/>
              </a:lnTo>
              <a:lnTo>
                <a:pt x="0" y="2585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19190" y="1618538"/>
        <a:ext cx="24655" cy="24655"/>
      </dsp:txXfrm>
    </dsp:sp>
    <dsp:sp modelId="{2A334A37-B761-AA43-B72F-AE121A56547D}">
      <dsp:nvSpPr>
        <dsp:cNvPr id="0" name=""/>
        <dsp:cNvSpPr/>
      </dsp:nvSpPr>
      <dsp:spPr>
        <a:xfrm>
          <a:off x="1621559" y="1243094"/>
          <a:ext cx="419918" cy="258514"/>
        </a:xfrm>
        <a:custGeom>
          <a:avLst/>
          <a:gdLst/>
          <a:ahLst/>
          <a:cxnLst/>
          <a:rect l="0" t="0" r="0" b="0"/>
          <a:pathLst>
            <a:path>
              <a:moveTo>
                <a:pt x="419918" y="258514"/>
              </a:moveTo>
              <a:lnTo>
                <a:pt x="209959" y="258514"/>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19190" y="1360023"/>
        <a:ext cx="24655" cy="24655"/>
      </dsp:txXfrm>
    </dsp:sp>
    <dsp:sp modelId="{9E7CDE60-DBCC-DA4D-8910-535E32E9F7E0}">
      <dsp:nvSpPr>
        <dsp:cNvPr id="0" name=""/>
        <dsp:cNvSpPr/>
      </dsp:nvSpPr>
      <dsp:spPr>
        <a:xfrm>
          <a:off x="1621559" y="726065"/>
          <a:ext cx="419918" cy="775543"/>
        </a:xfrm>
        <a:custGeom>
          <a:avLst/>
          <a:gdLst/>
          <a:ahLst/>
          <a:cxnLst/>
          <a:rect l="0" t="0" r="0" b="0"/>
          <a:pathLst>
            <a:path>
              <a:moveTo>
                <a:pt x="419918" y="775543"/>
              </a:moveTo>
              <a:lnTo>
                <a:pt x="209959" y="775543"/>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09470" y="1091788"/>
        <a:ext cx="44096" cy="44096"/>
      </dsp:txXfrm>
    </dsp:sp>
    <dsp:sp modelId="{4BB12B07-E0B0-244B-9AFA-4076452CCB4D}">
      <dsp:nvSpPr>
        <dsp:cNvPr id="0" name=""/>
        <dsp:cNvSpPr/>
      </dsp:nvSpPr>
      <dsp:spPr>
        <a:xfrm>
          <a:off x="1621559" y="209036"/>
          <a:ext cx="419918" cy="1292572"/>
        </a:xfrm>
        <a:custGeom>
          <a:avLst/>
          <a:gdLst/>
          <a:ahLst/>
          <a:cxnLst/>
          <a:rect l="0" t="0" r="0" b="0"/>
          <a:pathLst>
            <a:path>
              <a:moveTo>
                <a:pt x="419918" y="1292572"/>
              </a:moveTo>
              <a:lnTo>
                <a:pt x="209959" y="1292572"/>
              </a:lnTo>
              <a:lnTo>
                <a:pt x="209959" y="0"/>
              </a:lnTo>
              <a:lnTo>
                <a:pt x="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797541" y="821345"/>
        <a:ext cx="67953" cy="67953"/>
      </dsp:txXfrm>
    </dsp:sp>
    <dsp:sp modelId="{A9824C5C-BD26-F742-AEF7-5AE97C32B338}">
      <dsp:nvSpPr>
        <dsp:cNvPr id="0" name=""/>
        <dsp:cNvSpPr/>
      </dsp:nvSpPr>
      <dsp:spPr>
        <a:xfrm rot="5400000">
          <a:off x="1349188" y="1105415"/>
          <a:ext cx="2176964" cy="792386"/>
        </a:xfrm>
        <a:prstGeom prst="rect">
          <a:avLst/>
        </a:prstGeom>
        <a:solidFill>
          <a:srgbClr val="0F253E"/>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kern="1200" dirty="0" smtClean="0">
              <a:latin typeface="Cambria"/>
              <a:cs typeface="Cambria"/>
            </a:rPr>
            <a:t>FY26 </a:t>
          </a:r>
          <a:r>
            <a:rPr lang="en-US" sz="1400" kern="1200" dirty="0">
              <a:latin typeface="Cambria"/>
              <a:cs typeface="Cambria"/>
            </a:rPr>
            <a:t>Recommended</a:t>
          </a:r>
        </a:p>
        <a:p>
          <a:pPr lvl="0" algn="ctr" defTabSz="622300">
            <a:lnSpc>
              <a:spcPct val="100000"/>
            </a:lnSpc>
            <a:spcBef>
              <a:spcPct val="0"/>
            </a:spcBef>
            <a:spcAft>
              <a:spcPct val="35000"/>
            </a:spcAft>
          </a:pPr>
          <a:r>
            <a:rPr lang="en-US" sz="1400" kern="1200" dirty="0">
              <a:latin typeface="Cambria"/>
              <a:cs typeface="Cambria"/>
            </a:rPr>
            <a:t>Non-Discretionary — </a:t>
          </a:r>
          <a:r>
            <a:rPr lang="en-US" sz="1400" kern="1200" dirty="0" smtClean="0">
              <a:latin typeface="Cambria"/>
              <a:cs typeface="Cambria"/>
            </a:rPr>
            <a:t>$</a:t>
          </a:r>
          <a:r>
            <a:rPr lang="en-US" sz="1400" kern="1200" dirty="0" smtClean="0">
              <a:latin typeface="Cambria"/>
              <a:cs typeface="Cambria"/>
            </a:rPr>
            <a:t>22,759,910 </a:t>
          </a:r>
          <a:endParaRPr lang="en-US" sz="1400" kern="1200" dirty="0">
            <a:latin typeface="Cambria"/>
            <a:cs typeface="Cambria"/>
          </a:endParaRPr>
        </a:p>
      </dsp:txBody>
      <dsp:txXfrm>
        <a:off x="1349188" y="1105415"/>
        <a:ext cx="2176964" cy="792386"/>
      </dsp:txXfrm>
    </dsp:sp>
    <dsp:sp modelId="{6CDD8727-9E98-9A4C-AC89-D6FB3600A855}">
      <dsp:nvSpPr>
        <dsp:cNvPr id="0" name=""/>
        <dsp:cNvSpPr/>
      </dsp:nvSpPr>
      <dsp:spPr>
        <a:xfrm>
          <a:off x="264874" y="2224"/>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SGF = $0</a:t>
          </a:r>
        </a:p>
      </dsp:txBody>
      <dsp:txXfrm>
        <a:off x="264874" y="2224"/>
        <a:ext cx="1356684" cy="413623"/>
      </dsp:txXfrm>
    </dsp:sp>
    <dsp:sp modelId="{7D1A8EB9-038B-084C-8147-6F8DCEEEFF55}">
      <dsp:nvSpPr>
        <dsp:cNvPr id="0" name=""/>
        <dsp:cNvSpPr/>
      </dsp:nvSpPr>
      <dsp:spPr>
        <a:xfrm>
          <a:off x="264874" y="519253"/>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IAT = </a:t>
          </a:r>
          <a:r>
            <a:rPr lang="en-US" sz="1200" kern="1200" dirty="0" smtClean="0">
              <a:solidFill>
                <a:srgbClr val="000000"/>
              </a:solidFill>
              <a:latin typeface="Cambria"/>
              <a:cs typeface="Cambria"/>
            </a:rPr>
            <a:t>$</a:t>
          </a:r>
          <a:r>
            <a:rPr lang="en-US" sz="1200" kern="1200" dirty="0" smtClean="0">
              <a:solidFill>
                <a:srgbClr val="000000"/>
              </a:solidFill>
              <a:latin typeface="Cambria"/>
              <a:cs typeface="Cambria"/>
            </a:rPr>
            <a:t>31,826</a:t>
          </a:r>
          <a:endParaRPr lang="en-US" sz="1200" kern="1200" dirty="0">
            <a:solidFill>
              <a:srgbClr val="000000"/>
            </a:solidFill>
            <a:latin typeface="Cambria"/>
            <a:cs typeface="Cambria"/>
          </a:endParaRPr>
        </a:p>
      </dsp:txBody>
      <dsp:txXfrm>
        <a:off x="264874" y="519253"/>
        <a:ext cx="1356684" cy="413623"/>
      </dsp:txXfrm>
    </dsp:sp>
    <dsp:sp modelId="{378EE273-73CE-8D44-9FD9-DB623E560732}">
      <dsp:nvSpPr>
        <dsp:cNvPr id="0" name=""/>
        <dsp:cNvSpPr/>
      </dsp:nvSpPr>
      <dsp:spPr>
        <a:xfrm>
          <a:off x="264874" y="1036282"/>
          <a:ext cx="1356684" cy="413623"/>
        </a:xfrm>
        <a:prstGeom prst="rect">
          <a:avLst/>
        </a:prstGeom>
        <a:solidFill>
          <a:srgbClr val="C4BD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FSGR = $0</a:t>
          </a:r>
        </a:p>
      </dsp:txBody>
      <dsp:txXfrm>
        <a:off x="264874" y="1036282"/>
        <a:ext cx="1356684" cy="413623"/>
      </dsp:txXfrm>
    </dsp:sp>
    <dsp:sp modelId="{065EB03F-A2E4-B14B-81BA-1554CC82607B}">
      <dsp:nvSpPr>
        <dsp:cNvPr id="0" name=""/>
        <dsp:cNvSpPr/>
      </dsp:nvSpPr>
      <dsp:spPr>
        <a:xfrm>
          <a:off x="264874" y="1553311"/>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DEDS = </a:t>
          </a:r>
          <a:r>
            <a:rPr lang="en-US" sz="1200" kern="1200" dirty="0" smtClean="0">
              <a:solidFill>
                <a:srgbClr val="000000"/>
              </a:solidFill>
              <a:latin typeface="Cambria"/>
              <a:cs typeface="Cambria"/>
            </a:rPr>
            <a:t>$5,345,779</a:t>
          </a:r>
          <a:endParaRPr lang="en-US" sz="1200" kern="1200" dirty="0">
            <a:solidFill>
              <a:srgbClr val="000000"/>
            </a:solidFill>
            <a:latin typeface="Cambria"/>
            <a:cs typeface="Cambria"/>
          </a:endParaRPr>
        </a:p>
      </dsp:txBody>
      <dsp:txXfrm>
        <a:off x="264874" y="1553311"/>
        <a:ext cx="1356684" cy="413623"/>
      </dsp:txXfrm>
    </dsp:sp>
    <dsp:sp modelId="{B9117FB7-99CB-7444-A273-825252065A82}">
      <dsp:nvSpPr>
        <dsp:cNvPr id="0" name=""/>
        <dsp:cNvSpPr/>
      </dsp:nvSpPr>
      <dsp:spPr>
        <a:xfrm>
          <a:off x="264874" y="2070341"/>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FED = </a:t>
          </a:r>
          <a:r>
            <a:rPr lang="en-US" sz="1200" kern="1200" dirty="0" smtClean="0">
              <a:solidFill>
                <a:srgbClr val="000000"/>
              </a:solidFill>
              <a:latin typeface="Cambria"/>
              <a:cs typeface="Cambria"/>
            </a:rPr>
            <a:t>$</a:t>
          </a:r>
          <a:r>
            <a:rPr lang="en-US" sz="1200" kern="1200" dirty="0" smtClean="0">
              <a:solidFill>
                <a:srgbClr val="000000"/>
              </a:solidFill>
              <a:latin typeface="Cambria"/>
              <a:cs typeface="Cambria"/>
            </a:rPr>
            <a:t>17,382,305</a:t>
          </a:r>
          <a:endParaRPr lang="en-US" sz="1200" kern="1200" dirty="0">
            <a:solidFill>
              <a:srgbClr val="000000"/>
            </a:solidFill>
            <a:latin typeface="Cambria"/>
            <a:cs typeface="Cambria"/>
          </a:endParaRPr>
        </a:p>
      </dsp:txBody>
      <dsp:txXfrm>
        <a:off x="264874" y="2070341"/>
        <a:ext cx="1356684" cy="413623"/>
      </dsp:txXfrm>
    </dsp:sp>
    <dsp:sp modelId="{E8021BAD-B20C-EC4D-8146-7CC63F416528}">
      <dsp:nvSpPr>
        <dsp:cNvPr id="0" name=""/>
        <dsp:cNvSpPr/>
      </dsp:nvSpPr>
      <dsp:spPr>
        <a:xfrm>
          <a:off x="264874" y="2587370"/>
          <a:ext cx="1356684" cy="413623"/>
        </a:xfrm>
        <a:prstGeom prst="rect">
          <a:avLst/>
        </a:prstGeom>
        <a:solidFill>
          <a:srgbClr val="C5BE97"/>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T.O. = 0</a:t>
          </a:r>
        </a:p>
      </dsp:txBody>
      <dsp:txXfrm>
        <a:off x="264874" y="2587370"/>
        <a:ext cx="1356684" cy="4136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0.59923</cdr:x>
      <cdr:y>0.07323</cdr:y>
    </cdr:from>
    <cdr:to>
      <cdr:x>1</cdr:x>
      <cdr:y>0.11757</cdr:y>
    </cdr:to>
    <cdr:sp macro="" textlink="">
      <cdr:nvSpPr>
        <cdr:cNvPr id="2" name="TextBox 2"/>
        <cdr:cNvSpPr txBox="1"/>
      </cdr:nvSpPr>
      <cdr:spPr>
        <a:xfrm xmlns:a="http://schemas.openxmlformats.org/drawingml/2006/main">
          <a:off x="5077087" y="393898"/>
          <a:ext cx="3395633" cy="238527"/>
        </a:xfrm>
        <a:prstGeom xmlns:a="http://schemas.openxmlformats.org/drawingml/2006/main" prst="rect">
          <a:avLst/>
        </a:prstGeom>
        <a:solidFill xmlns:a="http://schemas.openxmlformats.org/drawingml/2006/main">
          <a:schemeClr val="bg1"/>
        </a:solidFill>
        <a:ln xmlns:a="http://schemas.openxmlformats.org/drawingml/2006/main">
          <a:solidFill>
            <a:srgbClr val="10253F"/>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950" dirty="0">
              <a:latin typeface="Cambria"/>
              <a:cs typeface="Cambria"/>
            </a:rPr>
            <a:t>Change from </a:t>
          </a:r>
          <a:r>
            <a:rPr lang="en-US" sz="950" dirty="0" smtClean="0">
              <a:latin typeface="Cambria"/>
              <a:cs typeface="Cambria"/>
            </a:rPr>
            <a:t>FY18 </a:t>
          </a:r>
          <a:r>
            <a:rPr lang="en-US" sz="950" dirty="0">
              <a:latin typeface="Cambria"/>
              <a:cs typeface="Cambria"/>
            </a:rPr>
            <a:t>to </a:t>
          </a:r>
          <a:r>
            <a:rPr lang="en-US" sz="950" dirty="0" smtClean="0">
              <a:latin typeface="Cambria"/>
              <a:cs typeface="Cambria"/>
            </a:rPr>
            <a:t>FY24 </a:t>
          </a:r>
          <a:r>
            <a:rPr lang="en-US" sz="950" dirty="0" smtClean="0">
              <a:latin typeface="Cambria"/>
              <a:cs typeface="Cambria"/>
            </a:rPr>
            <a:t>is +</a:t>
          </a:r>
          <a:r>
            <a:rPr lang="en-US" sz="950" dirty="0" smtClean="0">
              <a:latin typeface="Cambria"/>
              <a:cs typeface="Cambria"/>
            </a:rPr>
            <a:t>14.7% (Actual to Actual)</a:t>
          </a:r>
          <a:endParaRPr lang="en-US" sz="950" dirty="0" smtClean="0">
            <a:latin typeface="Cambria"/>
            <a:cs typeface="Cambria"/>
          </a:endParaRPr>
        </a:p>
      </cdr:txBody>
    </cdr:sp>
  </cdr:relSizeAnchor>
  <cdr:relSizeAnchor xmlns:cdr="http://schemas.openxmlformats.org/drawingml/2006/chartDrawing">
    <cdr:from>
      <cdr:x>0.59834</cdr:x>
      <cdr:y>0.0172</cdr:y>
    </cdr:from>
    <cdr:to>
      <cdr:x>1</cdr:x>
      <cdr:y>0.06155</cdr:y>
    </cdr:to>
    <cdr:sp macro="" textlink="">
      <cdr:nvSpPr>
        <cdr:cNvPr id="3" name="TextBox 2"/>
        <cdr:cNvSpPr txBox="1"/>
      </cdr:nvSpPr>
      <cdr:spPr>
        <a:xfrm xmlns:a="http://schemas.openxmlformats.org/drawingml/2006/main">
          <a:off x="5069607" y="92535"/>
          <a:ext cx="3403113" cy="238527"/>
        </a:xfrm>
        <a:prstGeom xmlns:a="http://schemas.openxmlformats.org/drawingml/2006/main" prst="rect">
          <a:avLst/>
        </a:prstGeom>
        <a:solidFill xmlns:a="http://schemas.openxmlformats.org/drawingml/2006/main">
          <a:schemeClr val="bg1"/>
        </a:solidFill>
        <a:ln xmlns:a="http://schemas.openxmlformats.org/drawingml/2006/main">
          <a:solidFill>
            <a:srgbClr val="10253F"/>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50" dirty="0">
              <a:latin typeface="Cambria"/>
              <a:cs typeface="Cambria"/>
            </a:rPr>
            <a:t>Change from </a:t>
          </a:r>
          <a:r>
            <a:rPr lang="en-US" sz="950" dirty="0" smtClean="0">
              <a:latin typeface="Cambria"/>
              <a:cs typeface="Cambria"/>
            </a:rPr>
            <a:t>FY18 </a:t>
          </a:r>
          <a:r>
            <a:rPr lang="en-US" sz="950" dirty="0">
              <a:latin typeface="Cambria"/>
              <a:cs typeface="Cambria"/>
            </a:rPr>
            <a:t>to </a:t>
          </a:r>
          <a:r>
            <a:rPr lang="en-US" sz="950" dirty="0" smtClean="0">
              <a:latin typeface="Cambria"/>
              <a:cs typeface="Cambria"/>
            </a:rPr>
            <a:t>FY26 </a:t>
          </a:r>
          <a:r>
            <a:rPr lang="en-US" sz="950" dirty="0">
              <a:latin typeface="Cambria"/>
              <a:cs typeface="Cambria"/>
            </a:rPr>
            <a:t>is </a:t>
          </a:r>
          <a:r>
            <a:rPr lang="en-US" sz="950" dirty="0" smtClean="0">
              <a:latin typeface="Cambria"/>
              <a:cs typeface="Cambria"/>
            </a:rPr>
            <a:t>+29% (Actual to Recommended)</a:t>
          </a:r>
          <a:endParaRPr lang="en-US" sz="950" dirty="0" smtClean="0">
            <a:latin typeface="Cambria"/>
            <a:cs typeface="Cambr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0.94169</cdr:y>
    </cdr:from>
    <cdr:to>
      <cdr:x>0.28794</cdr:x>
      <cdr:y>1</cdr:y>
    </cdr:to>
    <cdr:sp macro="" textlink="">
      <cdr:nvSpPr>
        <cdr:cNvPr id="2" name="TextBox 1"/>
        <cdr:cNvSpPr txBox="1"/>
      </cdr:nvSpPr>
      <cdr:spPr>
        <a:xfrm xmlns:a="http://schemas.openxmlformats.org/drawingml/2006/main">
          <a:off x="0" y="3731353"/>
          <a:ext cx="1219220" cy="231047"/>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latin typeface="Cambria"/>
              <a:cs typeface="Cambria"/>
            </a:rPr>
            <a:t>Total </a:t>
          </a:r>
          <a:r>
            <a:rPr lang="en-US" sz="1100" dirty="0" smtClean="0">
              <a:latin typeface="Cambria"/>
              <a:cs typeface="Cambria"/>
            </a:rPr>
            <a:t>$</a:t>
          </a:r>
          <a:r>
            <a:rPr lang="en-US" sz="1100" dirty="0" smtClean="0">
              <a:latin typeface="Cambria"/>
              <a:cs typeface="Cambria"/>
            </a:rPr>
            <a:t>300.1 </a:t>
          </a:r>
          <a:r>
            <a:rPr lang="en-US" sz="1100" dirty="0">
              <a:latin typeface="Cambria"/>
              <a:cs typeface="Cambria"/>
            </a:rPr>
            <a:t>m.</a:t>
          </a:r>
        </a:p>
      </cdr:txBody>
    </cdr:sp>
  </cdr:relSizeAnchor>
</c:userShapes>
</file>

<file path=ppt/drawings/drawing3.xml><?xml version="1.0" encoding="utf-8"?>
<c:userShapes xmlns:c="http://schemas.openxmlformats.org/drawingml/2006/chart">
  <cdr:relSizeAnchor xmlns:cdr="http://schemas.openxmlformats.org/drawingml/2006/chartDrawing">
    <cdr:from>
      <cdr:x>0.01104</cdr:x>
      <cdr:y>0.35677</cdr:y>
    </cdr:from>
    <cdr:to>
      <cdr:x>0.1997</cdr:x>
      <cdr:y>0.44973</cdr:y>
    </cdr:to>
    <cdr:sp macro="" textlink="">
      <cdr:nvSpPr>
        <cdr:cNvPr id="2" name="TextBox 1">
          <a:extLst xmlns:a="http://schemas.openxmlformats.org/drawingml/2006/main">
            <a:ext uri="{FF2B5EF4-FFF2-40B4-BE49-F238E27FC236}">
              <a16:creationId xmlns:a16="http://schemas.microsoft.com/office/drawing/2014/main" id="{18551E00-67A8-C74A-9479-06066BD91493}"/>
            </a:ext>
          </a:extLst>
        </cdr:cNvPr>
        <cdr:cNvSpPr txBox="1"/>
      </cdr:nvSpPr>
      <cdr:spPr>
        <a:xfrm xmlns:a="http://schemas.openxmlformats.org/drawingml/2006/main">
          <a:off x="96609" y="1225240"/>
          <a:ext cx="1650479" cy="319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700" dirty="0">
            <a:latin typeface="Cambria"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8"/>
          </a:xfrm>
          <a:prstGeom prst="rect">
            <a:avLst/>
          </a:prstGeom>
        </p:spPr>
        <p:txBody>
          <a:bodyPr vert="horz" lIns="92466" tIns="46232" rIns="92466" bIns="46232" rtlCol="0"/>
          <a:lstStyle>
            <a:lvl1pPr algn="l">
              <a:defRPr sz="1100"/>
            </a:lvl1pPr>
          </a:lstStyle>
          <a:p>
            <a:endParaRPr lang="en-US" dirty="0"/>
          </a:p>
        </p:txBody>
      </p:sp>
      <p:sp>
        <p:nvSpPr>
          <p:cNvPr id="3" name="Date Placeholder 2"/>
          <p:cNvSpPr>
            <a:spLocks noGrp="1"/>
          </p:cNvSpPr>
          <p:nvPr>
            <p:ph type="dt" idx="1"/>
          </p:nvPr>
        </p:nvSpPr>
        <p:spPr>
          <a:xfrm>
            <a:off x="3936771" y="2"/>
            <a:ext cx="3011699" cy="463408"/>
          </a:xfrm>
          <a:prstGeom prst="rect">
            <a:avLst/>
          </a:prstGeom>
        </p:spPr>
        <p:txBody>
          <a:bodyPr vert="horz" lIns="92466" tIns="46232" rIns="92466" bIns="46232" rtlCol="0"/>
          <a:lstStyle>
            <a:lvl1pPr algn="r">
              <a:defRPr sz="1100"/>
            </a:lvl1pPr>
          </a:lstStyle>
          <a:p>
            <a:fld id="{351A8583-D92F-44ED-8B06-C4CA5842D379}" type="datetimeFigureOut">
              <a:rPr lang="en-US" smtClean="0"/>
              <a:t>3/13/2025</a:t>
            </a:fld>
            <a:endParaRPr lang="en-US" dirty="0"/>
          </a:p>
        </p:txBody>
      </p:sp>
      <p:sp>
        <p:nvSpPr>
          <p:cNvPr id="4" name="Slide Image Placeholder 3"/>
          <p:cNvSpPr>
            <a:spLocks noGrp="1" noRot="1" noChangeAspect="1"/>
          </p:cNvSpPr>
          <p:nvPr>
            <p:ph type="sldImg" idx="2"/>
          </p:nvPr>
        </p:nvSpPr>
        <p:spPr>
          <a:xfrm>
            <a:off x="1395413" y="1154113"/>
            <a:ext cx="4159250" cy="3119437"/>
          </a:xfrm>
          <a:prstGeom prst="rect">
            <a:avLst/>
          </a:prstGeom>
          <a:noFill/>
          <a:ln w="12700">
            <a:solidFill>
              <a:prstClr val="black"/>
            </a:solidFill>
          </a:ln>
        </p:spPr>
        <p:txBody>
          <a:bodyPr vert="horz" lIns="92466" tIns="46232" rIns="92466" bIns="46232" rtlCol="0" anchor="ctr"/>
          <a:lstStyle/>
          <a:p>
            <a:endParaRPr lang="en-US" dirty="0"/>
          </a:p>
        </p:txBody>
      </p:sp>
      <p:sp>
        <p:nvSpPr>
          <p:cNvPr id="5" name="Notes Placeholder 4"/>
          <p:cNvSpPr>
            <a:spLocks noGrp="1"/>
          </p:cNvSpPr>
          <p:nvPr>
            <p:ph type="body" sz="quarter" idx="3"/>
          </p:nvPr>
        </p:nvSpPr>
        <p:spPr>
          <a:xfrm>
            <a:off x="695008" y="4444864"/>
            <a:ext cx="5560060" cy="3636705"/>
          </a:xfrm>
          <a:prstGeom prst="rect">
            <a:avLst/>
          </a:prstGeom>
        </p:spPr>
        <p:txBody>
          <a:bodyPr vert="horz" lIns="92466" tIns="46232" rIns="92466" bIns="462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11699" cy="463407"/>
          </a:xfrm>
          <a:prstGeom prst="rect">
            <a:avLst/>
          </a:prstGeom>
        </p:spPr>
        <p:txBody>
          <a:bodyPr vert="horz" lIns="92466" tIns="46232" rIns="92466" bIns="4623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771" y="8772672"/>
            <a:ext cx="3011699" cy="463407"/>
          </a:xfrm>
          <a:prstGeom prst="rect">
            <a:avLst/>
          </a:prstGeom>
        </p:spPr>
        <p:txBody>
          <a:bodyPr vert="horz" lIns="92466" tIns="46232" rIns="92466" bIns="46232" rtlCol="0" anchor="b"/>
          <a:lstStyle>
            <a:lvl1pPr algn="r">
              <a:defRPr sz="1100"/>
            </a:lvl1pPr>
          </a:lstStyle>
          <a:p>
            <a:fld id="{11DFE6E3-7661-48D3-A10C-A2F582599558}" type="slidenum">
              <a:rPr lang="en-US" smtClean="0"/>
              <a:t>‹#›</a:t>
            </a:fld>
            <a:endParaRPr lang="en-US" dirty="0"/>
          </a:p>
        </p:txBody>
      </p:sp>
    </p:spTree>
    <p:extLst>
      <p:ext uri="{BB962C8B-B14F-4D97-AF65-F5344CB8AC3E}">
        <p14:creationId xmlns:p14="http://schemas.microsoft.com/office/powerpoint/2010/main" val="409464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661">
              <a:defRPr/>
            </a:pPr>
            <a:fld id="{2924BE7F-D13B-5143-8EE6-F7CF125D8700}" type="slidenum">
              <a:rPr lang="en-US">
                <a:solidFill>
                  <a:prstClr val="black"/>
                </a:solidFill>
                <a:latin typeface="Calibri"/>
              </a:rPr>
              <a:pPr defTabSz="924661">
                <a:defRPr/>
              </a:pPr>
              <a:t>8</a:t>
            </a:fld>
            <a:endParaRPr lang="en-US" dirty="0">
              <a:solidFill>
                <a:prstClr val="black"/>
              </a:solidFill>
              <a:latin typeface="Calibri"/>
            </a:endParaRPr>
          </a:p>
        </p:txBody>
      </p:sp>
    </p:spTree>
    <p:extLst>
      <p:ext uri="{BB962C8B-B14F-4D97-AF65-F5344CB8AC3E}">
        <p14:creationId xmlns:p14="http://schemas.microsoft.com/office/powerpoint/2010/main" val="81021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661">
              <a:defRPr/>
            </a:pPr>
            <a:fld id="{2924BE7F-D13B-5143-8EE6-F7CF125D8700}" type="slidenum">
              <a:rPr lang="en-US">
                <a:solidFill>
                  <a:prstClr val="black"/>
                </a:solidFill>
                <a:latin typeface="Calibri"/>
              </a:rPr>
              <a:pPr defTabSz="924661">
                <a:defRPr/>
              </a:pPr>
              <a:t>9</a:t>
            </a:fld>
            <a:endParaRPr lang="en-US" dirty="0">
              <a:solidFill>
                <a:prstClr val="black"/>
              </a:solidFill>
              <a:latin typeface="Calibri"/>
            </a:endParaRPr>
          </a:p>
        </p:txBody>
      </p:sp>
    </p:spTree>
    <p:extLst>
      <p:ext uri="{BB962C8B-B14F-4D97-AF65-F5344CB8AC3E}">
        <p14:creationId xmlns:p14="http://schemas.microsoft.com/office/powerpoint/2010/main" val="131958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BE7F-D13B-5143-8EE6-F7CF125D8700}" type="slidenum">
              <a:rPr lang="en-US" smtClean="0"/>
              <a:pPr/>
              <a:t>10</a:t>
            </a:fld>
            <a:endParaRPr lang="en-US" dirty="0"/>
          </a:p>
        </p:txBody>
      </p:sp>
    </p:spTree>
    <p:extLst>
      <p:ext uri="{BB962C8B-B14F-4D97-AF65-F5344CB8AC3E}">
        <p14:creationId xmlns:p14="http://schemas.microsoft.com/office/powerpoint/2010/main" val="19572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0C51D-B107-C04E-BB01-CA2B77E09F06}" type="slidenum">
              <a:rPr lang="en-US" smtClean="0"/>
              <a:t>11</a:t>
            </a:fld>
            <a:endParaRPr lang="en-US" dirty="0"/>
          </a:p>
        </p:txBody>
      </p:sp>
    </p:spTree>
    <p:extLst>
      <p:ext uri="{BB962C8B-B14F-4D97-AF65-F5344CB8AC3E}">
        <p14:creationId xmlns:p14="http://schemas.microsoft.com/office/powerpoint/2010/main" val="348195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BE7F-D13B-5143-8EE6-F7CF125D8700}" type="slidenum">
              <a:rPr lang="en-US" smtClean="0"/>
              <a:pPr/>
              <a:t>18</a:t>
            </a:fld>
            <a:endParaRPr lang="en-US" dirty="0"/>
          </a:p>
        </p:txBody>
      </p:sp>
    </p:spTree>
    <p:extLst>
      <p:ext uri="{BB962C8B-B14F-4D97-AF65-F5344CB8AC3E}">
        <p14:creationId xmlns:p14="http://schemas.microsoft.com/office/powerpoint/2010/main" val="130007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1136650"/>
            <a:ext cx="4084637" cy="3063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71231-6CFC-1B4F-9960-2AAAA19E2782}" type="slidenum">
              <a:rPr lang="en-US" smtClean="0"/>
              <a:t>19</a:t>
            </a:fld>
            <a:endParaRPr lang="en-US" dirty="0"/>
          </a:p>
        </p:txBody>
      </p:sp>
    </p:spTree>
    <p:extLst>
      <p:ext uri="{BB962C8B-B14F-4D97-AF65-F5344CB8AC3E}">
        <p14:creationId xmlns:p14="http://schemas.microsoft.com/office/powerpoint/2010/main" val="54307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148">
              <a:defRPr/>
            </a:pPr>
            <a:fld id="{35132721-9C5D-0E43-9FCD-DF418DDCD62B}" type="slidenum">
              <a:rPr lang="en-US">
                <a:solidFill>
                  <a:prstClr val="black"/>
                </a:solidFill>
                <a:latin typeface="Calibri" panose="020F0502020204030204"/>
              </a:rPr>
              <a:pPr defTabSz="914148">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069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148">
              <a:defRPr/>
            </a:pPr>
            <a:fld id="{35132721-9C5D-0E43-9FCD-DF418DDCD62B}" type="slidenum">
              <a:rPr lang="en-US">
                <a:solidFill>
                  <a:prstClr val="black"/>
                </a:solidFill>
                <a:latin typeface="Calibri" panose="020F0502020204030204"/>
              </a:rPr>
              <a:pPr defTabSz="914148">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9959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333508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146114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399664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81916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42855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362727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343843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61577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3781523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480120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331495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62715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997062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2443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0988E-4D12-904E-822A-1C0F35120DE2}"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075C23-E6F6-534E-B0CA-E6403F848AE6}" type="slidenum">
              <a:rPr lang="en-US" smtClean="0"/>
              <a:t>‹#›</a:t>
            </a:fld>
            <a:endParaRPr lang="en-US" dirty="0"/>
          </a:p>
        </p:txBody>
      </p:sp>
    </p:spTree>
    <p:extLst>
      <p:ext uri="{BB962C8B-B14F-4D97-AF65-F5344CB8AC3E}">
        <p14:creationId xmlns:p14="http://schemas.microsoft.com/office/powerpoint/2010/main" val="1318837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580305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17327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1357772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2991280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368608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374147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9870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520398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31955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3717332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2849802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07315-6E5C-154F-A1B1-52028A57C05D}"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12B35-D78A-A740-9C36-9368CE1E3446}" type="slidenum">
              <a:rPr lang="en-US" smtClean="0"/>
              <a:t>‹#›</a:t>
            </a:fld>
            <a:endParaRPr lang="en-US" dirty="0"/>
          </a:p>
        </p:txBody>
      </p:sp>
    </p:spTree>
    <p:extLst>
      <p:ext uri="{BB962C8B-B14F-4D97-AF65-F5344CB8AC3E}">
        <p14:creationId xmlns:p14="http://schemas.microsoft.com/office/powerpoint/2010/main" val="154512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50300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71871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266127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47067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133167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0FD33-32C2-4CB9-A678-5C5D421E41EA}" type="datetimeFigureOut">
              <a:rPr lang="en-US" smtClean="0"/>
              <a:pPr/>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316414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227565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0988E-4D12-904E-822A-1C0F35120DE2}" type="datetimeFigureOut">
              <a:rPr lang="en-US" smtClean="0"/>
              <a:t>3/13/2025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75C23-E6F6-534E-B0CA-E6403F848AE6}" type="slidenum">
              <a:rPr lang="en-US" smtClean="0"/>
              <a:t>‹#›</a:t>
            </a:fld>
            <a:endParaRPr lang="en-US" dirty="0"/>
          </a:p>
        </p:txBody>
      </p:sp>
    </p:spTree>
    <p:extLst>
      <p:ext uri="{BB962C8B-B14F-4D97-AF65-F5344CB8AC3E}">
        <p14:creationId xmlns:p14="http://schemas.microsoft.com/office/powerpoint/2010/main" val="2465242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0FD33-32C2-4CB9-A678-5C5D421E41EA}" type="datetimeFigureOut">
              <a:rPr lang="en-US" smtClean="0"/>
              <a:pPr/>
              <a:t>3/13/2025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E98DE-D222-455E-BDC2-602C5570CA60}" type="slidenum">
              <a:rPr lang="en-US" smtClean="0"/>
              <a:pPr/>
              <a:t>‹#›</a:t>
            </a:fld>
            <a:endParaRPr lang="en-US" dirty="0"/>
          </a:p>
        </p:txBody>
      </p:sp>
    </p:spTree>
    <p:extLst>
      <p:ext uri="{BB962C8B-B14F-4D97-AF65-F5344CB8AC3E}">
        <p14:creationId xmlns:p14="http://schemas.microsoft.com/office/powerpoint/2010/main" val="19741458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chart" Target="../charts/chart3.x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13.emf"/><Relationship Id="rId2" Type="http://schemas.openxmlformats.org/officeDocument/2006/relationships/slideLayout" Target="../slideLayouts/slideLayout7.xml"/><Relationship Id="rId16" Type="http://schemas.openxmlformats.org/officeDocument/2006/relationships/oleObject" Target="../embeddings/oleObject9.bin"/><Relationship Id="rId1" Type="http://schemas.openxmlformats.org/officeDocument/2006/relationships/vmlDrawing" Target="../drawings/vmlDrawing8.v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chart" Target="../charts/chart7.xml"/><Relationship Id="rId10" Type="http://schemas.openxmlformats.org/officeDocument/2006/relationships/diagramData" Target="../diagrams/data3.xml"/><Relationship Id="rId19" Type="http://schemas.openxmlformats.org/officeDocument/2006/relationships/image" Target="../media/image14.emf"/><Relationship Id="rId4" Type="http://schemas.openxmlformats.org/officeDocument/2006/relationships/image" Target="../media/image1.gif"/><Relationship Id="rId9" Type="http://schemas.microsoft.com/office/2007/relationships/diagramDrawing" Target="../diagrams/drawing2.xml"/><Relationship Id="rId14"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chart" Target="../charts/chart8.xml"/><Relationship Id="rId5" Type="http://schemas.openxmlformats.org/officeDocument/2006/relationships/image" Target="../media/image15.emf"/><Relationship Id="rId4" Type="http://schemas.openxmlformats.org/officeDocument/2006/relationships/oleObject" Target="../embeddings/oleObject11.bin"/><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7.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chart" Target="../charts/chart2.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4583" y="260214"/>
            <a:ext cx="3364949" cy="954107"/>
          </a:xfrm>
          <a:prstGeom prst="rect">
            <a:avLst/>
          </a:prstGeom>
          <a:noFill/>
        </p:spPr>
        <p:txBody>
          <a:bodyPr wrap="none" rtlCol="0">
            <a:spAutoFit/>
          </a:bodyPr>
          <a:lstStyle/>
          <a:p>
            <a:pPr algn="ctr"/>
            <a:r>
              <a:rPr lang="en-US" sz="2800" b="1" dirty="0">
                <a:solidFill>
                  <a:schemeClr val="accent1">
                    <a:lumMod val="50000"/>
                  </a:schemeClr>
                </a:solidFill>
                <a:latin typeface="Cambria"/>
                <a:cs typeface="Cambria"/>
              </a:rPr>
              <a:t>Louisiana Senate </a:t>
            </a:r>
          </a:p>
          <a:p>
            <a:pPr algn="ctr"/>
            <a:r>
              <a:rPr lang="en-US" sz="2800" b="1" dirty="0">
                <a:solidFill>
                  <a:schemeClr val="accent1">
                    <a:lumMod val="50000"/>
                  </a:schemeClr>
                </a:solidFill>
                <a:latin typeface="Cambria"/>
                <a:cs typeface="Cambria"/>
              </a:rPr>
              <a:t>Finance Committee</a:t>
            </a:r>
          </a:p>
        </p:txBody>
      </p:sp>
      <p:sp>
        <p:nvSpPr>
          <p:cNvPr id="9" name="TextBox 8"/>
          <p:cNvSpPr txBox="1"/>
          <p:nvPr/>
        </p:nvSpPr>
        <p:spPr>
          <a:xfrm>
            <a:off x="5063013" y="3404225"/>
            <a:ext cx="3748088" cy="1231106"/>
          </a:xfrm>
          <a:prstGeom prst="rect">
            <a:avLst/>
          </a:prstGeom>
          <a:noFill/>
        </p:spPr>
        <p:txBody>
          <a:bodyPr wrap="square" rtlCol="0">
            <a:spAutoFit/>
          </a:bodyPr>
          <a:lstStyle/>
          <a:p>
            <a:pPr algn="ctr"/>
            <a:r>
              <a:rPr lang="en-US" b="1" dirty="0" smtClean="0">
                <a:solidFill>
                  <a:schemeClr val="accent1">
                    <a:lumMod val="50000"/>
                  </a:schemeClr>
                </a:solidFill>
                <a:latin typeface="Cambria"/>
                <a:cs typeface="Cambria"/>
              </a:rPr>
              <a:t>FY26 </a:t>
            </a:r>
            <a:r>
              <a:rPr lang="en-US" b="1" dirty="0">
                <a:solidFill>
                  <a:schemeClr val="accent1">
                    <a:lumMod val="50000"/>
                  </a:schemeClr>
                </a:solidFill>
                <a:latin typeface="Cambria"/>
                <a:cs typeface="Cambria"/>
              </a:rPr>
              <a:t>Executive Budget</a:t>
            </a:r>
          </a:p>
          <a:p>
            <a:pPr algn="ctr"/>
            <a:endParaRPr lang="en-US" sz="2000" b="1" dirty="0" smtClean="0">
              <a:solidFill>
                <a:schemeClr val="accent1">
                  <a:lumMod val="50000"/>
                </a:schemeClr>
              </a:solidFill>
              <a:latin typeface="Cambria"/>
              <a:cs typeface="Cambria"/>
            </a:endParaRPr>
          </a:p>
          <a:p>
            <a:pPr algn="ctr"/>
            <a:endParaRPr lang="en-US" sz="2000" b="1" dirty="0">
              <a:solidFill>
                <a:schemeClr val="accent1">
                  <a:lumMod val="50000"/>
                </a:schemeClr>
              </a:solidFill>
              <a:latin typeface="Cambria"/>
              <a:cs typeface="Cambria"/>
            </a:endParaRPr>
          </a:p>
          <a:p>
            <a:pPr algn="ctr"/>
            <a:r>
              <a:rPr lang="en-US" sz="1600" b="1" dirty="0">
                <a:solidFill>
                  <a:schemeClr val="tx2">
                    <a:lumMod val="75000"/>
                  </a:schemeClr>
                </a:solidFill>
                <a:latin typeface="Cambria"/>
                <a:cs typeface="Cambria"/>
              </a:rPr>
              <a:t>14 </a:t>
            </a:r>
            <a:r>
              <a:rPr lang="mr-IN" sz="1600" b="1" dirty="0">
                <a:solidFill>
                  <a:schemeClr val="tx2">
                    <a:lumMod val="75000"/>
                  </a:schemeClr>
                </a:solidFill>
                <a:latin typeface="Cambria"/>
                <a:cs typeface="Cambria"/>
              </a:rPr>
              <a:t>–</a:t>
            </a:r>
            <a:r>
              <a:rPr lang="en-US" sz="1600" b="1" dirty="0">
                <a:solidFill>
                  <a:schemeClr val="tx2">
                    <a:lumMod val="75000"/>
                  </a:schemeClr>
                </a:solidFill>
                <a:latin typeface="Cambria"/>
                <a:cs typeface="Cambria"/>
              </a:rPr>
              <a:t> Louisiana Workforce Commission</a:t>
            </a:r>
          </a:p>
        </p:txBody>
      </p:sp>
      <p:sp>
        <p:nvSpPr>
          <p:cNvPr id="11" name="TextBox 10"/>
          <p:cNvSpPr txBox="1"/>
          <p:nvPr/>
        </p:nvSpPr>
        <p:spPr>
          <a:xfrm>
            <a:off x="6546566" y="5829731"/>
            <a:ext cx="780983" cy="230832"/>
          </a:xfrm>
          <a:prstGeom prst="rect">
            <a:avLst/>
          </a:prstGeom>
          <a:noFill/>
        </p:spPr>
        <p:txBody>
          <a:bodyPr wrap="none" rtlCol="0">
            <a:spAutoFit/>
          </a:bodyPr>
          <a:lstStyle/>
          <a:p>
            <a:pPr algn="ctr"/>
            <a:r>
              <a:rPr lang="en-US" sz="900" dirty="0">
                <a:latin typeface="Cambria"/>
                <a:cs typeface="Cambria"/>
              </a:rPr>
              <a:t>March </a:t>
            </a:r>
            <a:r>
              <a:rPr lang="en-US" sz="900" dirty="0" smtClean="0">
                <a:latin typeface="Cambria"/>
                <a:cs typeface="Cambria"/>
              </a:rPr>
              <a:t>2025</a:t>
            </a:r>
            <a:endParaRPr lang="en-US" sz="900" dirty="0">
              <a:latin typeface="Cambria"/>
              <a:cs typeface="Cambria"/>
            </a:endParaRPr>
          </a:p>
        </p:txBody>
      </p:sp>
      <p:pic>
        <p:nvPicPr>
          <p:cNvPr id="12" name="Picture 11"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536" y="1362281"/>
            <a:ext cx="1893042" cy="1893984"/>
          </a:xfrm>
          <a:prstGeom prst="rect">
            <a:avLst/>
          </a:prstGeom>
        </p:spPr>
      </p:pic>
      <p:sp>
        <p:nvSpPr>
          <p:cNvPr id="13" name="TextBox 12"/>
          <p:cNvSpPr txBox="1"/>
          <p:nvPr/>
        </p:nvSpPr>
        <p:spPr>
          <a:xfrm>
            <a:off x="5917388" y="6208522"/>
            <a:ext cx="2039341" cy="400110"/>
          </a:xfrm>
          <a:prstGeom prst="rect">
            <a:avLst/>
          </a:prstGeom>
          <a:noFill/>
        </p:spPr>
        <p:txBody>
          <a:bodyPr wrap="none" rtlCol="0">
            <a:spAutoFit/>
          </a:bodyPr>
          <a:lstStyle/>
          <a:p>
            <a:pPr algn="ctr"/>
            <a:r>
              <a:rPr lang="en-US" sz="1000" i="1" dirty="0">
                <a:latin typeface="Cambria"/>
                <a:cs typeface="Cambria"/>
              </a:rPr>
              <a:t>Senator Cameron Henry, President</a:t>
            </a:r>
          </a:p>
          <a:p>
            <a:pPr algn="ctr"/>
            <a:r>
              <a:rPr lang="en-US" sz="1000" i="1" dirty="0">
                <a:latin typeface="Cambria"/>
                <a:cs typeface="Cambria"/>
              </a:rPr>
              <a:t>Senator Glen Womack, Chairman</a:t>
            </a:r>
          </a:p>
        </p:txBody>
      </p:sp>
      <p:pic>
        <p:nvPicPr>
          <p:cNvPr id="8" name="Picture 7">
            <a:extLst>
              <a:ext uri="{FF2B5EF4-FFF2-40B4-BE49-F238E27FC236}">
                <a16:creationId xmlns:a16="http://schemas.microsoft.com/office/drawing/2014/main" id="{2F102D00-7384-B54D-B117-01246C5C57B8}"/>
              </a:ext>
            </a:extLst>
          </p:cNvPr>
          <p:cNvPicPr>
            <a:picLocks noChangeAspect="1"/>
          </p:cNvPicPr>
          <p:nvPr/>
        </p:nvPicPr>
        <p:blipFill rotWithShape="1">
          <a:blip r:embed="rId3"/>
          <a:srcRect l="12177" t="2059" r="8639" b="1486"/>
          <a:stretch/>
        </p:blipFill>
        <p:spPr>
          <a:xfrm>
            <a:off x="166810" y="114673"/>
            <a:ext cx="4420746" cy="6614903"/>
          </a:xfrm>
          <a:prstGeom prst="rect">
            <a:avLst/>
          </a:prstGeom>
          <a:ln w="3175">
            <a:solidFill>
              <a:schemeClr val="tx1"/>
            </a:solidFill>
          </a:ln>
        </p:spPr>
      </p:pic>
      <p:sp>
        <p:nvSpPr>
          <p:cNvPr id="5" name="Rectangle 4"/>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1131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5523" y="119068"/>
            <a:ext cx="8870317" cy="6614903"/>
            <a:chOff x="145523" y="119068"/>
            <a:chExt cx="8870317" cy="6614903"/>
          </a:xfrm>
        </p:grpSpPr>
        <p:grpSp>
          <p:nvGrpSpPr>
            <p:cNvPr id="14" name="Group 13"/>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14"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12" name="Rectangle 11"/>
          <p:cNvSpPr/>
          <p:nvPr/>
        </p:nvSpPr>
        <p:spPr>
          <a:xfrm>
            <a:off x="1079867" y="150292"/>
            <a:ext cx="7800741" cy="769441"/>
          </a:xfrm>
          <a:prstGeom prst="rect">
            <a:avLst/>
          </a:prstGeom>
        </p:spPr>
        <p:txBody>
          <a:bodyPr wrap="square">
            <a:spAutoFit/>
          </a:bodyPr>
          <a:lstStyle/>
          <a:p>
            <a:pPr algn="ctr"/>
            <a:r>
              <a:rPr lang="en-US" sz="2400" dirty="0">
                <a:solidFill>
                  <a:srgbClr val="FFFFCC"/>
                </a:solidFill>
                <a:latin typeface="Cambria"/>
                <a:cs typeface="Cambria"/>
              </a:rPr>
              <a:t>Louisiana Workforce Commission</a:t>
            </a:r>
          </a:p>
          <a:p>
            <a:pPr algn="ctr"/>
            <a:r>
              <a:rPr lang="en-US" sz="2000" dirty="0" smtClean="0">
                <a:solidFill>
                  <a:srgbClr val="FFFFCC"/>
                </a:solidFill>
                <a:latin typeface="Cambria"/>
                <a:cs typeface="Cambria"/>
              </a:rPr>
              <a:t>FY25 </a:t>
            </a:r>
            <a:r>
              <a:rPr lang="en-US" sz="2000" dirty="0">
                <a:solidFill>
                  <a:srgbClr val="FFFFCC"/>
                </a:solidFill>
                <a:latin typeface="Cambria"/>
                <a:cs typeface="Cambria"/>
              </a:rPr>
              <a:t>Enacted vs. </a:t>
            </a:r>
            <a:r>
              <a:rPr lang="en-US" sz="2000" dirty="0" smtClean="0">
                <a:solidFill>
                  <a:srgbClr val="FFFFCC"/>
                </a:solidFill>
                <a:latin typeface="Cambria"/>
                <a:cs typeface="Cambria"/>
              </a:rPr>
              <a:t>FY26 </a:t>
            </a:r>
            <a:r>
              <a:rPr lang="en-US" sz="2000" dirty="0">
                <a:solidFill>
                  <a:srgbClr val="FFFFCC"/>
                </a:solidFill>
                <a:latin typeface="Cambria"/>
                <a:cs typeface="Cambria"/>
              </a:rPr>
              <a:t>Recommended Means of Finance by Agency</a:t>
            </a:r>
          </a:p>
        </p:txBody>
      </p:sp>
      <p:sp>
        <p:nvSpPr>
          <p:cNvPr id="13"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10</a:t>
            </a:fld>
            <a:endParaRPr lang="en-US" sz="1000" i="1" dirty="0">
              <a:solidFill>
                <a:schemeClr val="accent1"/>
              </a:solidFill>
              <a:latin typeface="Bernard MT Condensed"/>
              <a:cs typeface="Bernard MT Condensed"/>
            </a:endParaRPr>
          </a:p>
        </p:txBody>
      </p:sp>
      <p:graphicFrame>
        <p:nvGraphicFramePr>
          <p:cNvPr id="5" name="Object 4">
            <a:extLst>
              <a:ext uri="{FF2B5EF4-FFF2-40B4-BE49-F238E27FC236}">
                <a16:creationId xmlns:a16="http://schemas.microsoft.com/office/drawing/2014/main" id="{2073694D-CA61-FE40-AEE5-B9F8FDA6F58C}"/>
              </a:ext>
            </a:extLst>
          </p:cNvPr>
          <p:cNvGraphicFramePr>
            <a:graphicFrameLocks noChangeAspect="1"/>
          </p:cNvGraphicFramePr>
          <p:nvPr>
            <p:extLst>
              <p:ext uri="{D42A27DB-BD31-4B8C-83A1-F6EECF244321}">
                <p14:modId xmlns:p14="http://schemas.microsoft.com/office/powerpoint/2010/main" val="4252761605"/>
              </p:ext>
            </p:extLst>
          </p:nvPr>
        </p:nvGraphicFramePr>
        <p:xfrm>
          <a:off x="333375" y="1144588"/>
          <a:ext cx="8493125" cy="4895850"/>
        </p:xfrm>
        <a:graphic>
          <a:graphicData uri="http://schemas.openxmlformats.org/presentationml/2006/ole">
            <mc:AlternateContent xmlns:mc="http://schemas.openxmlformats.org/markup-compatibility/2006">
              <mc:Choice xmlns:v="urn:schemas-microsoft-com:vml" Requires="v">
                <p:oleObj spid="_x0000_s10410" name="Worksheet" r:id="rId5" imgW="10182286" imgH="6429375" progId="Excel.Sheet.12">
                  <p:embed/>
                </p:oleObj>
              </mc:Choice>
              <mc:Fallback>
                <p:oleObj name="Worksheet" r:id="rId5" imgW="10182286" imgH="6429375" progId="Excel.Sheet.12">
                  <p:embed/>
                  <p:pic>
                    <p:nvPicPr>
                      <p:cNvPr id="5" name="Object 4">
                        <a:extLst>
                          <a:ext uri="{FF2B5EF4-FFF2-40B4-BE49-F238E27FC236}">
                            <a16:creationId xmlns:a16="http://schemas.microsoft.com/office/drawing/2014/main" id="{2073694D-CA61-FE40-AEE5-B9F8FDA6F58C}"/>
                          </a:ext>
                        </a:extLst>
                      </p:cNvPr>
                      <p:cNvPicPr/>
                      <p:nvPr/>
                    </p:nvPicPr>
                    <p:blipFill>
                      <a:blip r:embed="rId6"/>
                      <a:stretch>
                        <a:fillRect/>
                      </a:stretch>
                    </p:blipFill>
                    <p:spPr>
                      <a:xfrm>
                        <a:off x="333375" y="1144588"/>
                        <a:ext cx="8493125" cy="4895850"/>
                      </a:xfrm>
                      <a:prstGeom prst="rect">
                        <a:avLst/>
                      </a:prstGeom>
                      <a:ln>
                        <a:solidFill>
                          <a:schemeClr val="tx1"/>
                        </a:solidFill>
                      </a:ln>
                    </p:spPr>
                  </p:pic>
                </p:oleObj>
              </mc:Fallback>
            </mc:AlternateContent>
          </a:graphicData>
        </a:graphic>
      </p:graphicFrame>
      <p:sp>
        <p:nvSpPr>
          <p:cNvPr id="2" name="TextBox 1">
            <a:extLst>
              <a:ext uri="{FF2B5EF4-FFF2-40B4-BE49-F238E27FC236}">
                <a16:creationId xmlns:a16="http://schemas.microsoft.com/office/drawing/2014/main" id="{729D564B-2EE7-5D40-A4C4-AD469B823385}"/>
              </a:ext>
            </a:extLst>
          </p:cNvPr>
          <p:cNvSpPr txBox="1"/>
          <p:nvPr/>
        </p:nvSpPr>
        <p:spPr>
          <a:xfrm>
            <a:off x="314746" y="4319558"/>
            <a:ext cx="8493745" cy="938719"/>
          </a:xfrm>
          <a:prstGeom prst="rect">
            <a:avLst/>
          </a:prstGeom>
          <a:noFill/>
        </p:spPr>
        <p:txBody>
          <a:bodyPr wrap="square" rtlCol="0">
            <a:spAutoFit/>
          </a:bodyPr>
          <a:lstStyle/>
          <a:p>
            <a:pPr algn="just"/>
            <a:r>
              <a:rPr lang="en-US" sz="1100" dirty="0">
                <a:latin typeface="Cambria" panose="02040503050406030204" pitchFamily="18" charset="0"/>
              </a:rPr>
              <a:t>The </a:t>
            </a:r>
            <a:r>
              <a:rPr lang="en-US" sz="1100" dirty="0" smtClean="0">
                <a:latin typeface="Cambria" panose="02040503050406030204" pitchFamily="18" charset="0"/>
              </a:rPr>
              <a:t>FY26 </a:t>
            </a:r>
            <a:r>
              <a:rPr lang="en-US" sz="1100" dirty="0">
                <a:latin typeface="Cambria" panose="02040503050406030204" pitchFamily="18" charset="0"/>
              </a:rPr>
              <a:t>Recommended Budget for LWC is </a:t>
            </a:r>
            <a:r>
              <a:rPr lang="en-US" sz="1100" dirty="0" smtClean="0">
                <a:latin typeface="Cambria" panose="02040503050406030204" pitchFamily="18" charset="0"/>
              </a:rPr>
              <a:t>a decrease </a:t>
            </a:r>
            <a:r>
              <a:rPr lang="en-US" sz="1100" dirty="0">
                <a:latin typeface="Cambria" panose="02040503050406030204" pitchFamily="18" charset="0"/>
              </a:rPr>
              <a:t>of </a:t>
            </a:r>
            <a:r>
              <a:rPr lang="en-US" sz="1100" dirty="0" smtClean="0">
                <a:solidFill>
                  <a:srgbClr val="FF0000"/>
                </a:solidFill>
                <a:latin typeface="Cambria" panose="02040503050406030204" pitchFamily="18" charset="0"/>
              </a:rPr>
              <a:t>($990,495) </a:t>
            </a:r>
            <a:r>
              <a:rPr lang="en-US" sz="1100" dirty="0" smtClean="0">
                <a:latin typeface="Cambria" panose="02040503050406030204" pitchFamily="18" charset="0"/>
              </a:rPr>
              <a:t>from the </a:t>
            </a:r>
            <a:r>
              <a:rPr lang="en-US" sz="1100" dirty="0" smtClean="0">
                <a:latin typeface="Cambria" panose="02040503050406030204" pitchFamily="18" charset="0"/>
              </a:rPr>
              <a:t>FY25 </a:t>
            </a:r>
            <a:r>
              <a:rPr lang="en-US" sz="1100" dirty="0" smtClean="0">
                <a:latin typeface="Cambria" panose="02040503050406030204" pitchFamily="18" charset="0"/>
              </a:rPr>
              <a:t>Enacted Budget. </a:t>
            </a:r>
            <a:r>
              <a:rPr lang="en-US" sz="1100" dirty="0">
                <a:latin typeface="Cambria" panose="02040503050406030204" pitchFamily="18" charset="0"/>
              </a:rPr>
              <a:t>This equates to </a:t>
            </a:r>
            <a:r>
              <a:rPr lang="en-US" sz="1100" dirty="0" smtClean="0">
                <a:latin typeface="Cambria" panose="02040503050406030204" pitchFamily="18" charset="0"/>
              </a:rPr>
              <a:t>0</a:t>
            </a:r>
            <a:r>
              <a:rPr lang="en-US" sz="1100" dirty="0" smtClean="0">
                <a:latin typeface="Cambria" panose="02040503050406030204" pitchFamily="18" charset="0"/>
              </a:rPr>
              <a:t>.3 </a:t>
            </a:r>
            <a:r>
              <a:rPr lang="en-US" sz="1100" dirty="0" smtClean="0">
                <a:latin typeface="Cambria" panose="02040503050406030204" pitchFamily="18" charset="0"/>
              </a:rPr>
              <a:t>percent decrease</a:t>
            </a:r>
            <a:r>
              <a:rPr lang="en-US" sz="1100" dirty="0">
                <a:latin typeface="Cambria" panose="02040503050406030204" pitchFamily="18" charset="0"/>
              </a:rPr>
              <a:t>. </a:t>
            </a:r>
            <a:endParaRPr lang="en-US" sz="1100" dirty="0" smtClean="0">
              <a:latin typeface="Cambria" panose="02040503050406030204" pitchFamily="18" charset="0"/>
            </a:endParaRPr>
          </a:p>
          <a:p>
            <a:pPr algn="just"/>
            <a:endParaRPr lang="en-US" sz="1100" dirty="0">
              <a:latin typeface="Cambria" panose="02040503050406030204" pitchFamily="18" charset="0"/>
            </a:endParaRPr>
          </a:p>
          <a:p>
            <a:pPr algn="just"/>
            <a:r>
              <a:rPr lang="en-US" sz="1100" dirty="0" smtClean="0">
                <a:latin typeface="Cambria" panose="02040503050406030204" pitchFamily="18" charset="0"/>
              </a:rPr>
              <a:t>Statutory Dedications showed </a:t>
            </a:r>
            <a:r>
              <a:rPr lang="en-US" sz="1100" dirty="0">
                <a:latin typeface="Cambria" panose="02040503050406030204" pitchFamily="18" charset="0"/>
              </a:rPr>
              <a:t>an increase of </a:t>
            </a:r>
            <a:r>
              <a:rPr lang="en-US" sz="1100" dirty="0" smtClean="0">
                <a:latin typeface="Cambria" panose="02040503050406030204" pitchFamily="18" charset="0"/>
              </a:rPr>
              <a:t>$395,941 </a:t>
            </a:r>
            <a:r>
              <a:rPr lang="en-US" sz="1100" dirty="0" smtClean="0">
                <a:latin typeface="Cambria" panose="02040503050406030204" pitchFamily="18" charset="0"/>
              </a:rPr>
              <a:t>and Federal Funds decreased </a:t>
            </a:r>
            <a:r>
              <a:rPr lang="en-US" sz="1100" dirty="0">
                <a:latin typeface="Cambria" panose="02040503050406030204" pitchFamily="18" charset="0"/>
              </a:rPr>
              <a:t>by </a:t>
            </a:r>
            <a:r>
              <a:rPr lang="en-US" sz="1100" dirty="0" smtClean="0">
                <a:solidFill>
                  <a:srgbClr val="FF0000"/>
                </a:solidFill>
                <a:latin typeface="Cambria" panose="02040503050406030204" pitchFamily="18" charset="0"/>
              </a:rPr>
              <a:t>($636,436)</a:t>
            </a:r>
            <a:r>
              <a:rPr lang="en-US" sz="1100" dirty="0" smtClean="0">
                <a:latin typeface="Cambria" panose="02040503050406030204" pitchFamily="18" charset="0"/>
              </a:rPr>
              <a:t>. </a:t>
            </a:r>
            <a:r>
              <a:rPr lang="en-US" sz="1100" dirty="0" smtClean="0">
                <a:latin typeface="Cambria" panose="02040503050406030204" pitchFamily="18" charset="0"/>
              </a:rPr>
              <a:t>State General </a:t>
            </a:r>
            <a:r>
              <a:rPr lang="en-US" sz="1100" dirty="0" smtClean="0">
                <a:latin typeface="Cambria" panose="02040503050406030204" pitchFamily="18" charset="0"/>
              </a:rPr>
              <a:t>Fund increased by $750,000, </a:t>
            </a:r>
            <a:r>
              <a:rPr lang="en-US" sz="1100" dirty="0" smtClean="0">
                <a:latin typeface="Cambria" panose="02040503050406030204" pitchFamily="18" charset="0"/>
              </a:rPr>
              <a:t>Interagency </a:t>
            </a:r>
            <a:r>
              <a:rPr lang="en-US" sz="1100" dirty="0" smtClean="0">
                <a:latin typeface="Cambria" panose="02040503050406030204" pitchFamily="18" charset="0"/>
              </a:rPr>
              <a:t>Transfers decreased by </a:t>
            </a:r>
            <a:r>
              <a:rPr lang="en-US" sz="1100" dirty="0" smtClean="0">
                <a:solidFill>
                  <a:srgbClr val="FF0000"/>
                </a:solidFill>
                <a:latin typeface="Cambria" panose="02040503050406030204" pitchFamily="18" charset="0"/>
              </a:rPr>
              <a:t>($1.5 million) </a:t>
            </a:r>
            <a:r>
              <a:rPr lang="en-US" sz="1100" dirty="0" smtClean="0">
                <a:latin typeface="Cambria" panose="02040503050406030204" pitchFamily="18" charset="0"/>
              </a:rPr>
              <a:t>and Fees </a:t>
            </a:r>
            <a:r>
              <a:rPr lang="en-US" sz="1100" dirty="0">
                <a:latin typeface="Cambria" panose="02040503050406030204" pitchFamily="18" charset="0"/>
              </a:rPr>
              <a:t>and Self-generated Revenues saw no change from </a:t>
            </a:r>
            <a:r>
              <a:rPr lang="en-US" sz="1100" dirty="0" smtClean="0">
                <a:latin typeface="Cambria" panose="02040503050406030204" pitchFamily="18" charset="0"/>
              </a:rPr>
              <a:t>FY25 </a:t>
            </a:r>
            <a:r>
              <a:rPr lang="en-US" sz="1100" dirty="0">
                <a:latin typeface="Cambria" panose="02040503050406030204" pitchFamily="18" charset="0"/>
              </a:rPr>
              <a:t>Enacted to </a:t>
            </a:r>
            <a:r>
              <a:rPr lang="en-US" sz="1100" dirty="0" smtClean="0">
                <a:latin typeface="Cambria" panose="02040503050406030204" pitchFamily="18" charset="0"/>
              </a:rPr>
              <a:t>FY26 Recommended budget. </a:t>
            </a:r>
            <a:endParaRPr lang="en-US" sz="1100" dirty="0">
              <a:latin typeface="Cambria" panose="02040503050406030204" pitchFamily="18" charset="0"/>
            </a:endParaRPr>
          </a:p>
        </p:txBody>
      </p:sp>
    </p:spTree>
    <p:extLst>
      <p:ext uri="{BB962C8B-B14F-4D97-AF65-F5344CB8AC3E}">
        <p14:creationId xmlns:p14="http://schemas.microsoft.com/office/powerpoint/2010/main" val="254607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0E7E77-C8BD-E546-AAB5-5E5F850FDCF7}"/>
              </a:ext>
            </a:extLst>
          </p:cNvPr>
          <p:cNvSpPr/>
          <p:nvPr/>
        </p:nvSpPr>
        <p:spPr>
          <a:xfrm>
            <a:off x="145523" y="121703"/>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Rectangle 2">
            <a:extLst>
              <a:ext uri="{FF2B5EF4-FFF2-40B4-BE49-F238E27FC236}">
                <a16:creationId xmlns:a16="http://schemas.microsoft.com/office/drawing/2014/main" id="{A967A504-A717-9C4C-87A6-8A13B5E562F6}"/>
              </a:ext>
            </a:extLst>
          </p:cNvPr>
          <p:cNvSpPr/>
          <p:nvPr/>
        </p:nvSpPr>
        <p:spPr>
          <a:xfrm>
            <a:off x="145525" y="119071"/>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raidedSeal.gif">
            <a:extLst>
              <a:ext uri="{FF2B5EF4-FFF2-40B4-BE49-F238E27FC236}">
                <a16:creationId xmlns:a16="http://schemas.microsoft.com/office/drawing/2014/main" id="{0718051F-5850-EA49-BA55-ED5267CA2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2" y="150293"/>
            <a:ext cx="773715" cy="789835"/>
          </a:xfrm>
          <a:prstGeom prst="rect">
            <a:avLst/>
          </a:prstGeom>
          <a:solidFill>
            <a:srgbClr val="212935"/>
          </a:solidFill>
          <a:ln>
            <a:noFill/>
          </a:ln>
        </p:spPr>
      </p:pic>
      <p:sp>
        <p:nvSpPr>
          <p:cNvPr id="5" name="Rectangle 4">
            <a:extLst>
              <a:ext uri="{FF2B5EF4-FFF2-40B4-BE49-F238E27FC236}">
                <a16:creationId xmlns:a16="http://schemas.microsoft.com/office/drawing/2014/main" id="{A017B461-56C7-0941-A943-5CA997F3E91F}"/>
              </a:ext>
            </a:extLst>
          </p:cNvPr>
          <p:cNvSpPr/>
          <p:nvPr/>
        </p:nvSpPr>
        <p:spPr>
          <a:xfrm>
            <a:off x="1850404" y="163235"/>
            <a:ext cx="6463016" cy="769441"/>
          </a:xfrm>
          <a:prstGeom prst="rect">
            <a:avLst/>
          </a:prstGeom>
        </p:spPr>
        <p:txBody>
          <a:bodyPr wrap="square">
            <a:spAutoFit/>
          </a:bodyPr>
          <a:lstStyle/>
          <a:p>
            <a:pPr algn="ctr"/>
            <a:r>
              <a:rPr lang="en-US" sz="2400" dirty="0">
                <a:solidFill>
                  <a:srgbClr val="FFFFCC"/>
                </a:solidFill>
                <a:latin typeface="Cambria"/>
                <a:cs typeface="Cambria"/>
              </a:rPr>
              <a:t>Categorical Expenditures</a:t>
            </a:r>
          </a:p>
          <a:p>
            <a:pPr algn="ctr"/>
            <a:r>
              <a:rPr lang="en-US" sz="2000" dirty="0">
                <a:solidFill>
                  <a:srgbClr val="FFFFCC"/>
                </a:solidFill>
                <a:latin typeface="Cambria"/>
                <a:cs typeface="Cambria"/>
              </a:rPr>
              <a:t>Examples of Categories</a:t>
            </a:r>
          </a:p>
        </p:txBody>
      </p:sp>
      <p:sp>
        <p:nvSpPr>
          <p:cNvPr id="8" name="Slide Number Placeholder 7">
            <a:extLst>
              <a:ext uri="{FF2B5EF4-FFF2-40B4-BE49-F238E27FC236}">
                <a16:creationId xmlns:a16="http://schemas.microsoft.com/office/drawing/2014/main" id="{CFE9E86B-9722-7E4C-9FFC-001CF7CD49D8}"/>
              </a:ext>
            </a:extLst>
          </p:cNvPr>
          <p:cNvSpPr>
            <a:spLocks noGrp="1"/>
          </p:cNvSpPr>
          <p:nvPr>
            <p:ph type="sldNum" sz="quarter" idx="12"/>
          </p:nvPr>
        </p:nvSpPr>
        <p:spPr>
          <a:xfrm>
            <a:off x="8636925" y="6367468"/>
            <a:ext cx="367256" cy="365125"/>
          </a:xfrm>
        </p:spPr>
        <p:txBody>
          <a:bodyPr/>
          <a:lstStyle/>
          <a:p>
            <a:fld id="{DD5C01E5-A201-2248-BB09-23B2DD990E8D}" type="slidenum">
              <a:rPr lang="en-US" b="1" i="1" smtClean="0">
                <a:solidFill>
                  <a:schemeClr val="accent1"/>
                </a:solidFill>
                <a:latin typeface="Cambria" panose="02040503050406030204" pitchFamily="18" charset="0"/>
              </a:rPr>
              <a:t>11</a:t>
            </a:fld>
            <a:endParaRPr lang="en-US" b="1" i="1" dirty="0">
              <a:solidFill>
                <a:schemeClr val="accent1"/>
              </a:solidFill>
              <a:latin typeface="Cambria" panose="02040503050406030204" pitchFamily="18" charset="0"/>
            </a:endParaRPr>
          </a:p>
        </p:txBody>
      </p:sp>
      <p:sp>
        <p:nvSpPr>
          <p:cNvPr id="13" name="TextBox 12">
            <a:extLst>
              <a:ext uri="{FF2B5EF4-FFF2-40B4-BE49-F238E27FC236}">
                <a16:creationId xmlns:a16="http://schemas.microsoft.com/office/drawing/2014/main" id="{FDDCC3BD-12C3-2241-B114-779AF858AD32}"/>
              </a:ext>
            </a:extLst>
          </p:cNvPr>
          <p:cNvSpPr txBox="1"/>
          <p:nvPr/>
        </p:nvSpPr>
        <p:spPr>
          <a:xfrm>
            <a:off x="305055" y="1539776"/>
            <a:ext cx="8566721" cy="4755917"/>
          </a:xfrm>
          <a:prstGeom prst="rect">
            <a:avLst/>
          </a:prstGeom>
          <a:noFill/>
        </p:spPr>
        <p:txBody>
          <a:bodyPr wrap="square" rtlCol="0">
            <a:spAutoFit/>
          </a:bodyPr>
          <a:lstStyle/>
          <a:p>
            <a:pPr algn="just"/>
            <a:r>
              <a:rPr lang="en-US" sz="1051" b="1" dirty="0">
                <a:latin typeface="Cambria" panose="02040503050406030204" pitchFamily="18" charset="0"/>
              </a:rPr>
              <a:t>Personal Services</a:t>
            </a:r>
          </a:p>
          <a:p>
            <a:pPr marL="285737" indent="-285737" algn="just">
              <a:buFont typeface="Arial" panose="020B0604020202020204" pitchFamily="34" charset="0"/>
              <a:buChar char="•"/>
            </a:pPr>
            <a:r>
              <a:rPr lang="en-US" sz="1000" dirty="0">
                <a:latin typeface="Cambria" panose="02040503050406030204" pitchFamily="18" charset="0"/>
              </a:rPr>
              <a:t>Salaries – Regular, overtime, and termination pay for Classified and Unclassified personnel.</a:t>
            </a:r>
          </a:p>
          <a:p>
            <a:pPr marL="285737" indent="-285737" algn="just">
              <a:buFont typeface="Arial" panose="020B0604020202020204" pitchFamily="34" charset="0"/>
              <a:buChar char="•"/>
            </a:pPr>
            <a:r>
              <a:rPr lang="en-US" sz="1000" dirty="0">
                <a:latin typeface="Cambria" panose="02040503050406030204" pitchFamily="18" charset="0"/>
              </a:rPr>
              <a:t>Other Compensation – Wages, student labor, compensation for board members and/or board of trustees, evening instruction, university instructors, etc.</a:t>
            </a:r>
          </a:p>
          <a:p>
            <a:pPr marL="285737" indent="-285737" algn="just">
              <a:buFont typeface="Arial" panose="020B0604020202020204" pitchFamily="34" charset="0"/>
              <a:buChar char="•"/>
            </a:pPr>
            <a:r>
              <a:rPr lang="en-US" sz="1000" dirty="0">
                <a:latin typeface="Cambria" panose="02040503050406030204" pitchFamily="18" charset="0"/>
              </a:rPr>
              <a:t>Related Benefits – Retirement contributions, post-retirement contributions/benefits, FICA tax, Medicare tax, group insurance contributions, compensated absences, other related benefits, taxable fringe benefits, etc.</a:t>
            </a:r>
          </a:p>
          <a:p>
            <a:pPr marL="285737" indent="-285737" algn="just">
              <a:buFont typeface="Arial" panose="020B0604020202020204" pitchFamily="34" charset="0"/>
              <a:buChar char="•"/>
            </a:pPr>
            <a:endParaRPr lang="en-US" sz="1000" b="1" dirty="0">
              <a:latin typeface="Cambria" panose="02040503050406030204" pitchFamily="18" charset="0"/>
            </a:endParaRPr>
          </a:p>
          <a:p>
            <a:pPr algn="just"/>
            <a:r>
              <a:rPr lang="en-US" sz="1051" b="1" dirty="0">
                <a:latin typeface="Cambria" panose="02040503050406030204" pitchFamily="18" charset="0"/>
              </a:rPr>
              <a:t>Total Operating Expenses</a:t>
            </a:r>
          </a:p>
          <a:p>
            <a:pPr marL="285737" indent="-285737" algn="just">
              <a:buFont typeface="Arial" panose="020B0604020202020204" pitchFamily="34" charset="0"/>
              <a:buChar char="•"/>
            </a:pPr>
            <a:r>
              <a:rPr lang="en-US" sz="1000" dirty="0">
                <a:latin typeface="Cambria" panose="02040503050406030204" pitchFamily="18" charset="0"/>
              </a:rPr>
              <a:t>Travel – In-state and Out-of-state, including meal reimbursement.</a:t>
            </a:r>
          </a:p>
          <a:p>
            <a:pPr marL="285737" indent="-285737" algn="just">
              <a:buFont typeface="Arial" panose="020B0604020202020204" pitchFamily="34" charset="0"/>
              <a:buChar char="•"/>
            </a:pPr>
            <a:r>
              <a:rPr lang="en-US" sz="1000" dirty="0">
                <a:latin typeface="Cambria" panose="02040503050406030204" pitchFamily="18" charset="0"/>
              </a:rPr>
              <a:t>Operating Services – Advertising, printing, insurance, maintenance, rentals, data processing, internet costs, dues and subscriptions, mail delivery, telephones, data lines, vehicle tracking and telematics, utilities, depreciation, amortization, banking services, credit card fees, etc.</a:t>
            </a:r>
          </a:p>
          <a:p>
            <a:pPr marL="285737" indent="-285737" algn="just">
              <a:buFont typeface="Arial" panose="020B0604020202020204" pitchFamily="34" charset="0"/>
              <a:buChar char="•"/>
            </a:pPr>
            <a:r>
              <a:rPr lang="en-US" sz="1000" dirty="0">
                <a:latin typeface="Cambria" panose="02040503050406030204" pitchFamily="18" charset="0"/>
              </a:rPr>
              <a:t>Supplies – office supplies and equipment, computers, clothing and uniforms, medical, pharmaceutical, food, automotive, repair and maintenance, software, etc.</a:t>
            </a:r>
          </a:p>
          <a:p>
            <a:pPr marL="285737" indent="-285737" algn="just">
              <a:buFont typeface="Arial" panose="020B0604020202020204" pitchFamily="34" charset="0"/>
              <a:buChar char="•"/>
            </a:pPr>
            <a:endParaRPr lang="en-US" sz="1000" dirty="0">
              <a:latin typeface="Cambria" panose="02040503050406030204" pitchFamily="18" charset="0"/>
            </a:endParaRPr>
          </a:p>
          <a:p>
            <a:pPr algn="just"/>
            <a:r>
              <a:rPr lang="en-US" sz="1051" b="1" dirty="0">
                <a:latin typeface="Cambria" panose="02040503050406030204" pitchFamily="18" charset="0"/>
              </a:rPr>
              <a:t>Professional Services </a:t>
            </a:r>
            <a:r>
              <a:rPr lang="en-US" sz="1000" b="1" dirty="0">
                <a:latin typeface="Cambria" panose="02040503050406030204" pitchFamily="18" charset="0"/>
              </a:rPr>
              <a:t>– </a:t>
            </a:r>
            <a:r>
              <a:rPr lang="en-US" sz="1000" dirty="0">
                <a:latin typeface="Cambria" panose="02040503050406030204" pitchFamily="18" charset="0"/>
              </a:rPr>
              <a:t>Accounting, auditing, management consulting, engineering, architectural, legal, medical and dental, veterinary, information technology, etc.</a:t>
            </a:r>
          </a:p>
          <a:p>
            <a:pPr algn="just"/>
            <a:endParaRPr lang="en-US" sz="1000" dirty="0">
              <a:latin typeface="Cambria" panose="02040503050406030204" pitchFamily="18" charset="0"/>
            </a:endParaRPr>
          </a:p>
          <a:p>
            <a:pPr algn="just"/>
            <a:r>
              <a:rPr lang="en-US" sz="1051" b="1" dirty="0">
                <a:latin typeface="Cambria" panose="02040503050406030204" pitchFamily="18" charset="0"/>
              </a:rPr>
              <a:t>Total Other Charges</a:t>
            </a:r>
          </a:p>
          <a:p>
            <a:pPr marL="285737" indent="-285737" algn="just">
              <a:buFont typeface="Arial" panose="020B0604020202020204" pitchFamily="34" charset="0"/>
              <a:buChar char="•"/>
            </a:pPr>
            <a:r>
              <a:rPr lang="en-US" sz="1000" dirty="0">
                <a:latin typeface="Cambria" panose="02040503050406030204" pitchFamily="18" charset="0"/>
              </a:rPr>
              <a:t>Other Charges – Aid to school boards, local government, etc.; public assistance; miscellaneous charges; judgments, fines, and penalties; interest on judgments; punitive/compensatory damages; OC personal services, operating expenses, professional services; contract attorney expenses; recoupments; furlough; contractual services; interest expense; claim payments; commercial group insurance; reinsurance; loans issued; disbursements; etc.</a:t>
            </a:r>
          </a:p>
          <a:p>
            <a:pPr marL="285737" indent="-285737" algn="just">
              <a:buFont typeface="Arial" panose="020B0604020202020204" pitchFamily="34" charset="0"/>
              <a:buChar char="•"/>
            </a:pPr>
            <a:r>
              <a:rPr lang="en-US" sz="1000" dirty="0">
                <a:latin typeface="Cambria" panose="02040503050406030204" pitchFamily="18" charset="0"/>
              </a:rPr>
              <a:t>Debt Service – Principal, interest, related charges, reserve requirement, amortization, and bond premiums.  </a:t>
            </a:r>
          </a:p>
          <a:p>
            <a:pPr marL="285737" indent="-285737" algn="just">
              <a:buFont typeface="Arial" panose="020B0604020202020204" pitchFamily="34" charset="0"/>
              <a:buChar char="•"/>
            </a:pPr>
            <a:r>
              <a:rPr lang="en-US" sz="1000" dirty="0">
                <a:latin typeface="Cambria" panose="02040503050406030204" pitchFamily="18" charset="0"/>
              </a:rPr>
              <a:t>Interagency Transfer Line-Item Expenditure – Any expenses paid for with Interagency Transfers – from commodities and services to equipment.</a:t>
            </a:r>
          </a:p>
          <a:p>
            <a:pPr algn="just"/>
            <a:endParaRPr lang="en-US" sz="1051" dirty="0">
              <a:latin typeface="Cambria" panose="02040503050406030204" pitchFamily="18" charset="0"/>
            </a:endParaRPr>
          </a:p>
          <a:p>
            <a:pPr algn="just"/>
            <a:r>
              <a:rPr lang="en-US" sz="1051" b="1" dirty="0">
                <a:latin typeface="Cambria" panose="02040503050406030204" pitchFamily="18" charset="0"/>
              </a:rPr>
              <a:t>Acquisitions and Major Repairs</a:t>
            </a:r>
          </a:p>
          <a:p>
            <a:pPr marL="285737" indent="-285737" algn="just">
              <a:buFont typeface="Arial" panose="020B0604020202020204" pitchFamily="34" charset="0"/>
              <a:buChar char="•"/>
            </a:pPr>
            <a:r>
              <a:rPr lang="en-US" sz="1000" dirty="0">
                <a:latin typeface="Cambria" panose="02040503050406030204" pitchFamily="18" charset="0"/>
              </a:rPr>
              <a:t>Acquisitions – Land; buildings; automobiles; aircraft; accessories; equipment; software; hardware; farm and heavy equipment; boats; capital outlay expenditures; construction; etc.</a:t>
            </a:r>
          </a:p>
          <a:p>
            <a:pPr marL="285737" indent="-285737" algn="just">
              <a:buFont typeface="Arial" panose="020B0604020202020204" pitchFamily="34" charset="0"/>
              <a:buChar char="•"/>
            </a:pPr>
            <a:r>
              <a:rPr lang="en-US" sz="1000" dirty="0">
                <a:latin typeface="Cambria" panose="02040503050406030204" pitchFamily="18" charset="0"/>
              </a:rPr>
              <a:t>Major Repairs – Land improvement; buildings; automotive; grounds; boats; aircraft; movable equipment; farm equipment; medical; office; library; education; recreation; communication; other equipment; pollution remediation; etc.</a:t>
            </a:r>
          </a:p>
        </p:txBody>
      </p:sp>
      <p:sp>
        <p:nvSpPr>
          <p:cNvPr id="14" name="TextBox 13">
            <a:extLst>
              <a:ext uri="{FF2B5EF4-FFF2-40B4-BE49-F238E27FC236}">
                <a16:creationId xmlns:a16="http://schemas.microsoft.com/office/drawing/2014/main" id="{021DF18F-B17B-6F47-96A6-0D065FF10EDC}"/>
              </a:ext>
            </a:extLst>
          </p:cNvPr>
          <p:cNvSpPr txBox="1"/>
          <p:nvPr/>
        </p:nvSpPr>
        <p:spPr>
          <a:xfrm>
            <a:off x="305055" y="6424337"/>
            <a:ext cx="2329484" cy="215444"/>
          </a:xfrm>
          <a:prstGeom prst="rect">
            <a:avLst/>
          </a:prstGeom>
          <a:noFill/>
        </p:spPr>
        <p:txBody>
          <a:bodyPr wrap="none" rtlCol="0">
            <a:spAutoFit/>
          </a:bodyPr>
          <a:lstStyle/>
          <a:p>
            <a:r>
              <a:rPr lang="en-US" sz="800" i="1" dirty="0">
                <a:latin typeface="Cambria" panose="02040503050406030204" pitchFamily="18" charset="0"/>
                <a:ea typeface="Cambria" panose="02040503050406030204" pitchFamily="18" charset="0"/>
              </a:rPr>
              <a:t>Source:  OPB Expenditure Budget adjustment form</a:t>
            </a:r>
          </a:p>
        </p:txBody>
      </p:sp>
      <p:sp>
        <p:nvSpPr>
          <p:cNvPr id="6" name="TextBox 5">
            <a:extLst>
              <a:ext uri="{FF2B5EF4-FFF2-40B4-BE49-F238E27FC236}">
                <a16:creationId xmlns:a16="http://schemas.microsoft.com/office/drawing/2014/main" id="{73CDC78A-DE07-3843-8797-7EA7898CF146}"/>
              </a:ext>
            </a:extLst>
          </p:cNvPr>
          <p:cNvSpPr txBox="1"/>
          <p:nvPr/>
        </p:nvSpPr>
        <p:spPr>
          <a:xfrm>
            <a:off x="1999139" y="1137169"/>
            <a:ext cx="5163084" cy="276999"/>
          </a:xfrm>
          <a:prstGeom prst="rect">
            <a:avLst/>
          </a:prstGeom>
          <a:noFill/>
          <a:ln w="19050">
            <a:noFill/>
          </a:ln>
        </p:spPr>
        <p:txBody>
          <a:bodyPr wrap="square" rtlCol="0">
            <a:spAutoFit/>
          </a:bodyPr>
          <a:lstStyle/>
          <a:p>
            <a:pPr algn="ctr"/>
            <a:r>
              <a:rPr lang="en-US" sz="1200" b="1" dirty="0">
                <a:latin typeface="Cambria" panose="02040503050406030204" pitchFamily="18" charset="0"/>
              </a:rPr>
              <a:t>Departments expend funding in the five major categories listed below.</a:t>
            </a:r>
          </a:p>
        </p:txBody>
      </p:sp>
    </p:spTree>
    <p:extLst>
      <p:ext uri="{BB962C8B-B14F-4D97-AF65-F5344CB8AC3E}">
        <p14:creationId xmlns:p14="http://schemas.microsoft.com/office/powerpoint/2010/main" val="107928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79F311-34DA-5C4F-80FC-406D710F1053}"/>
              </a:ext>
            </a:extLst>
          </p:cNvPr>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5" name="Rectangle 14">
            <a:extLst>
              <a:ext uri="{FF2B5EF4-FFF2-40B4-BE49-F238E27FC236}">
                <a16:creationId xmlns:a16="http://schemas.microsoft.com/office/drawing/2014/main" id="{C58FFD0D-D31D-2747-9228-14E83463D2FB}"/>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BraidedSeal.gif">
            <a:extLst>
              <a:ext uri="{FF2B5EF4-FFF2-40B4-BE49-F238E27FC236}">
                <a16:creationId xmlns:a16="http://schemas.microsoft.com/office/drawing/2014/main" id="{872D96DC-F3EA-254F-91D1-6D3182D29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sp>
        <p:nvSpPr>
          <p:cNvPr id="17" name="Rectangle 16">
            <a:extLst>
              <a:ext uri="{FF2B5EF4-FFF2-40B4-BE49-F238E27FC236}">
                <a16:creationId xmlns:a16="http://schemas.microsoft.com/office/drawing/2014/main" id="{F4A11776-EBD0-5349-9DDC-30D770438D3D}"/>
              </a:ext>
            </a:extLst>
          </p:cNvPr>
          <p:cNvSpPr/>
          <p:nvPr/>
        </p:nvSpPr>
        <p:spPr>
          <a:xfrm>
            <a:off x="1748729" y="160488"/>
            <a:ext cx="6463016" cy="769441"/>
          </a:xfrm>
          <a:prstGeom prst="rect">
            <a:avLst/>
          </a:prstGeom>
        </p:spPr>
        <p:txBody>
          <a:bodyPr wrap="square">
            <a:spAutoFit/>
          </a:bodyPr>
          <a:lstStyle/>
          <a:p>
            <a:pPr algn="ctr"/>
            <a:r>
              <a:rPr lang="en-US" sz="2400" dirty="0" smtClean="0">
                <a:solidFill>
                  <a:srgbClr val="FFFFCC"/>
                </a:solidFill>
                <a:latin typeface="Cambria"/>
                <a:cs typeface="Cambria"/>
              </a:rPr>
              <a:t>Workforce Commission</a:t>
            </a:r>
            <a:endParaRPr lang="en-US" sz="2400" dirty="0">
              <a:solidFill>
                <a:srgbClr val="FFFFCC"/>
              </a:solidFill>
              <a:latin typeface="Cambria"/>
              <a:cs typeface="Cambria"/>
            </a:endParaRPr>
          </a:p>
          <a:p>
            <a:pPr algn="ctr"/>
            <a:r>
              <a:rPr lang="en-US" sz="2000" dirty="0">
                <a:solidFill>
                  <a:srgbClr val="FFFFCC"/>
                </a:solidFill>
                <a:latin typeface="Cambria"/>
                <a:cs typeface="Cambria"/>
              </a:rPr>
              <a:t>Categorical Expenditures at </a:t>
            </a:r>
            <a:r>
              <a:rPr lang="en-US" sz="2000" dirty="0" smtClean="0">
                <a:solidFill>
                  <a:srgbClr val="FFFFCC"/>
                </a:solidFill>
                <a:latin typeface="Cambria"/>
                <a:cs typeface="Cambria"/>
              </a:rPr>
              <a:t>FY26 </a:t>
            </a:r>
            <a:r>
              <a:rPr lang="en-US" sz="2000" dirty="0">
                <a:solidFill>
                  <a:srgbClr val="FFFFCC"/>
                </a:solidFill>
                <a:latin typeface="Cambria"/>
                <a:cs typeface="Cambria"/>
              </a:rPr>
              <a:t>Recommended</a:t>
            </a:r>
          </a:p>
        </p:txBody>
      </p:sp>
      <p:sp>
        <p:nvSpPr>
          <p:cNvPr id="18" name="Slide Number Placeholder 7">
            <a:extLst>
              <a:ext uri="{FF2B5EF4-FFF2-40B4-BE49-F238E27FC236}">
                <a16:creationId xmlns:a16="http://schemas.microsoft.com/office/drawing/2014/main" id="{A2DBD7C1-A265-0E46-B97B-FB859D5C05E3}"/>
              </a:ext>
            </a:extLst>
          </p:cNvPr>
          <p:cNvSpPr>
            <a:spLocks noGrp="1"/>
          </p:cNvSpPr>
          <p:nvPr>
            <p:ph type="sldNum" sz="quarter" idx="12"/>
          </p:nvPr>
        </p:nvSpPr>
        <p:spPr>
          <a:xfrm>
            <a:off x="8346688" y="6540190"/>
            <a:ext cx="657490" cy="192401"/>
          </a:xfrm>
        </p:spPr>
        <p:txBody>
          <a:bodyPr/>
          <a:lstStyle/>
          <a:p>
            <a:fld id="{DD5C01E5-A201-2248-BB09-23B2DD990E8D}" type="slidenum">
              <a:rPr lang="en-US" sz="900" b="1" i="1" smtClean="0">
                <a:solidFill>
                  <a:schemeClr val="accent1"/>
                </a:solidFill>
                <a:latin typeface="Cambria" panose="02040503050406030204" pitchFamily="18" charset="0"/>
              </a:rPr>
              <a:t>12</a:t>
            </a:fld>
            <a:endParaRPr lang="en-US" sz="900" b="1" i="1" dirty="0">
              <a:solidFill>
                <a:schemeClr val="accent1"/>
              </a:solidFill>
              <a:latin typeface="Cambria" panose="02040503050406030204" pitchFamily="18" charset="0"/>
            </a:endParaRPr>
          </a:p>
        </p:txBody>
      </p:sp>
      <p:sp>
        <p:nvSpPr>
          <p:cNvPr id="26" name="TextBox 25">
            <a:extLst>
              <a:ext uri="{FF2B5EF4-FFF2-40B4-BE49-F238E27FC236}">
                <a16:creationId xmlns:a16="http://schemas.microsoft.com/office/drawing/2014/main" id="{9A18CB49-2C4F-BE4D-83B9-143FDEC5D6CA}"/>
              </a:ext>
            </a:extLst>
          </p:cNvPr>
          <p:cNvSpPr txBox="1"/>
          <p:nvPr/>
        </p:nvSpPr>
        <p:spPr>
          <a:xfrm>
            <a:off x="363400" y="1065715"/>
            <a:ext cx="2906970" cy="2820131"/>
          </a:xfrm>
          <a:prstGeom prst="rect">
            <a:avLst/>
          </a:prstGeom>
          <a:solidFill>
            <a:srgbClr val="FBF8E0"/>
          </a:solidFill>
          <a:ln>
            <a:solidFill>
              <a:schemeClr val="tx1"/>
            </a:solidFill>
          </a:ln>
        </p:spPr>
        <p:txBody>
          <a:bodyPr wrap="square" rtlCol="0">
            <a:spAutoFit/>
          </a:bodyPr>
          <a:lstStyle/>
          <a:p>
            <a:pPr algn="ctr"/>
            <a:r>
              <a:rPr lang="en-US" sz="1000" dirty="0">
                <a:latin typeface="Cambria" panose="02040503050406030204" pitchFamily="18" charset="0"/>
              </a:rPr>
              <a:t>For </a:t>
            </a:r>
            <a:r>
              <a:rPr lang="en-US" sz="1000" dirty="0" smtClean="0">
                <a:latin typeface="Cambria" panose="02040503050406030204" pitchFamily="18" charset="0"/>
              </a:rPr>
              <a:t>FY26 </a:t>
            </a:r>
            <a:r>
              <a:rPr lang="en-US" sz="1000" dirty="0">
                <a:latin typeface="Cambria" panose="02040503050406030204" pitchFamily="18" charset="0"/>
              </a:rPr>
              <a:t>Recommended,</a:t>
            </a:r>
          </a:p>
          <a:p>
            <a:pPr algn="ctr"/>
            <a:r>
              <a:rPr lang="en-US" sz="1000" dirty="0">
                <a:latin typeface="Cambria" panose="02040503050406030204" pitchFamily="18" charset="0"/>
              </a:rPr>
              <a:t>the largest Expenditure Category is Other Charges, which makes up </a:t>
            </a:r>
            <a:r>
              <a:rPr lang="en-US" sz="1000" dirty="0" smtClean="0">
                <a:latin typeface="Cambria" panose="02040503050406030204" pitchFamily="18" charset="0"/>
              </a:rPr>
              <a:t>65 </a:t>
            </a:r>
            <a:r>
              <a:rPr lang="en-US" sz="1000" dirty="0">
                <a:latin typeface="Cambria" panose="02040503050406030204" pitchFamily="18" charset="0"/>
              </a:rPr>
              <a:t>percent of Total Expenditures.</a:t>
            </a:r>
          </a:p>
          <a:p>
            <a:pPr algn="ctr">
              <a:lnSpc>
                <a:spcPct val="115000"/>
              </a:lnSpc>
            </a:pPr>
            <a:endParaRPr lang="en-US" sz="1000" dirty="0">
              <a:latin typeface="Cambria" panose="02040503050406030204" pitchFamily="18" charset="0"/>
              <a:ea typeface="Calibri" panose="020F0502020204030204" pitchFamily="34" charset="0"/>
              <a:cs typeface="Cambria" panose="02040503050406030204" pitchFamily="18" charset="0"/>
            </a:endParaRPr>
          </a:p>
          <a:p>
            <a:pPr algn="ctr">
              <a:lnSpc>
                <a:spcPct val="115000"/>
              </a:lnSpc>
            </a:pPr>
            <a:r>
              <a:rPr lang="en-US" sz="1000" dirty="0">
                <a:latin typeface="Cambria" panose="02040503050406030204" pitchFamily="18" charset="0"/>
                <a:ea typeface="Calibri" panose="020F0502020204030204" pitchFamily="34" charset="0"/>
                <a:cs typeface="Cambria" panose="02040503050406030204" pitchFamily="18" charset="0"/>
              </a:rPr>
              <a:t>Other Charges include </a:t>
            </a:r>
            <a:r>
              <a:rPr lang="en-US" sz="1000" dirty="0">
                <a:latin typeface="Cambria" panose="02040503050406030204" pitchFamily="18" charset="0"/>
                <a:ea typeface="Calibri" panose="020F0502020204030204" pitchFamily="34" charset="0"/>
                <a:cs typeface="TimesNewRomanPSMT"/>
              </a:rPr>
              <a:t>pass through grants to local agencies for workforce training and education, Grants for local governments to assist clients in acquiring job skills in the Incumbent Worker Training Program, Worker Protection Services, Vocational Rehabilitation - service provided per Section 110 of the Vocational Rehabilitation Act, Reimbursements to insurance carriers for cost of worker's compensation benefits, and  </a:t>
            </a:r>
            <a:r>
              <a:rPr lang="en-US" sz="1000" dirty="0">
                <a:latin typeface="Cambria" panose="02040503050406030204" pitchFamily="18" charset="0"/>
                <a:ea typeface="Calibri" panose="020F0502020204030204" pitchFamily="34" charset="0"/>
                <a:cs typeface="Times New Roman" panose="02020603050405020304" pitchFamily="18" charset="0"/>
              </a:rPr>
              <a:t>Jobs for American Graduates (JAG) administration.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7CD6082-DABB-5A42-828B-2E6E56906C91}"/>
              </a:ext>
            </a:extLst>
          </p:cNvPr>
          <p:cNvGraphicFramePr>
            <a:graphicFrameLocks noChangeAspect="1"/>
          </p:cNvGraphicFramePr>
          <p:nvPr>
            <p:extLst>
              <p:ext uri="{D42A27DB-BD31-4B8C-83A1-F6EECF244321}">
                <p14:modId xmlns:p14="http://schemas.microsoft.com/office/powerpoint/2010/main" val="3823618567"/>
              </p:ext>
            </p:extLst>
          </p:nvPr>
        </p:nvGraphicFramePr>
        <p:xfrm>
          <a:off x="1673474" y="3974118"/>
          <a:ext cx="6613525" cy="2633662"/>
        </p:xfrm>
        <a:graphic>
          <a:graphicData uri="http://schemas.openxmlformats.org/presentationml/2006/ole">
            <mc:AlternateContent xmlns:mc="http://schemas.openxmlformats.org/markup-compatibility/2006">
              <mc:Choice xmlns:v="urn:schemas-microsoft-com:vml" Requires="v">
                <p:oleObj spid="_x0000_s19494" name="Worksheet" r:id="rId4" imgW="11915656" imgH="5105271" progId="Excel.Sheet.12">
                  <p:embed/>
                </p:oleObj>
              </mc:Choice>
              <mc:Fallback>
                <p:oleObj name="Worksheet" r:id="rId4" imgW="11915656" imgH="5105271" progId="Excel.Sheet.12">
                  <p:embed/>
                  <p:pic>
                    <p:nvPicPr>
                      <p:cNvPr id="4" name="Object 3">
                        <a:extLst>
                          <a:ext uri="{FF2B5EF4-FFF2-40B4-BE49-F238E27FC236}">
                            <a16:creationId xmlns:a16="http://schemas.microsoft.com/office/drawing/2014/main" id="{47CD6082-DABB-5A42-828B-2E6E56906C91}"/>
                          </a:ext>
                        </a:extLst>
                      </p:cNvPr>
                      <p:cNvPicPr/>
                      <p:nvPr/>
                    </p:nvPicPr>
                    <p:blipFill>
                      <a:blip r:embed="rId5"/>
                      <a:stretch>
                        <a:fillRect/>
                      </a:stretch>
                    </p:blipFill>
                    <p:spPr>
                      <a:xfrm>
                        <a:off x="1673474" y="3974118"/>
                        <a:ext cx="6613525" cy="2633662"/>
                      </a:xfrm>
                      <a:prstGeom prst="rect">
                        <a:avLst/>
                      </a:prstGeom>
                    </p:spPr>
                  </p:pic>
                </p:oleObj>
              </mc:Fallback>
            </mc:AlternateContent>
          </a:graphicData>
        </a:graphic>
      </p:graphicFrame>
      <p:graphicFrame>
        <p:nvGraphicFramePr>
          <p:cNvPr id="10" name="Chart 9"/>
          <p:cNvGraphicFramePr>
            <a:graphicFrameLocks/>
          </p:cNvGraphicFramePr>
          <p:nvPr>
            <p:extLst>
              <p:ext uri="{D42A27DB-BD31-4B8C-83A1-F6EECF244321}">
                <p14:modId xmlns:p14="http://schemas.microsoft.com/office/powerpoint/2010/main" val="3889081062"/>
              </p:ext>
            </p:extLst>
          </p:nvPr>
        </p:nvGraphicFramePr>
        <p:xfrm>
          <a:off x="3765665" y="1114249"/>
          <a:ext cx="4754880" cy="24955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3706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2" name="Rectangle 31"/>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sp>
        <p:nvSpPr>
          <p:cNvPr id="34" name="TextBox 33"/>
          <p:cNvSpPr txBox="1"/>
          <p:nvPr/>
        </p:nvSpPr>
        <p:spPr>
          <a:xfrm>
            <a:off x="2359683" y="160488"/>
            <a:ext cx="5241115" cy="769441"/>
          </a:xfrm>
          <a:prstGeom prst="rect">
            <a:avLst/>
          </a:prstGeom>
          <a:noFill/>
        </p:spPr>
        <p:txBody>
          <a:bodyPr wrap="none" rtlCol="0">
            <a:spAutoFit/>
          </a:bodyPr>
          <a:lstStyle/>
          <a:p>
            <a:pPr algn="ctr"/>
            <a:r>
              <a:rPr lang="en-US" sz="2400" dirty="0">
                <a:solidFill>
                  <a:srgbClr val="FFFFCC"/>
                </a:solidFill>
                <a:latin typeface="Cambria"/>
                <a:cs typeface="Cambria"/>
              </a:rPr>
              <a:t>Workforce Commission</a:t>
            </a:r>
          </a:p>
          <a:p>
            <a:pPr algn="ctr"/>
            <a:r>
              <a:rPr lang="en-US" sz="2000" dirty="0" smtClean="0">
                <a:solidFill>
                  <a:srgbClr val="FFFFCC"/>
                </a:solidFill>
                <a:latin typeface="Cambria"/>
                <a:cs typeface="Cambria"/>
              </a:rPr>
              <a:t>FY26 </a:t>
            </a:r>
            <a:r>
              <a:rPr lang="en-US" sz="2000" dirty="0">
                <a:solidFill>
                  <a:srgbClr val="FFFFCC"/>
                </a:solidFill>
                <a:latin typeface="Cambria"/>
                <a:cs typeface="Cambria"/>
              </a:rPr>
              <a:t>Recommended Categorical Expenditures</a:t>
            </a:r>
          </a:p>
        </p:txBody>
      </p:sp>
      <p:sp>
        <p:nvSpPr>
          <p:cNvPr id="24" name="Slide Number Placeholder 1">
            <a:extLst>
              <a:ext uri="{FF2B5EF4-FFF2-40B4-BE49-F238E27FC236}">
                <a16:creationId xmlns:a16="http://schemas.microsoft.com/office/drawing/2014/main" id="{206FF36C-6FB6-964B-98AF-B3CDF784753A}"/>
              </a:ext>
            </a:extLst>
          </p:cNvPr>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13</a:t>
            </a:fld>
            <a:endParaRPr lang="en-US" sz="1000" i="1" dirty="0">
              <a:solidFill>
                <a:schemeClr val="accent1"/>
              </a:solidFill>
              <a:latin typeface="Bernard MT Condensed"/>
              <a:cs typeface="Bernard MT Condensed"/>
            </a:endParaRPr>
          </a:p>
        </p:txBody>
      </p:sp>
      <p:sp>
        <p:nvSpPr>
          <p:cNvPr id="17" name="TextBox 16">
            <a:extLst>
              <a:ext uri="{FF2B5EF4-FFF2-40B4-BE49-F238E27FC236}">
                <a16:creationId xmlns:a16="http://schemas.microsoft.com/office/drawing/2014/main" id="{39B90C03-2756-CD43-A6DA-31664B5EF227}"/>
              </a:ext>
            </a:extLst>
          </p:cNvPr>
          <p:cNvSpPr txBox="1"/>
          <p:nvPr/>
        </p:nvSpPr>
        <p:spPr>
          <a:xfrm>
            <a:off x="6583202" y="6512903"/>
            <a:ext cx="2225289" cy="200055"/>
          </a:xfrm>
          <a:prstGeom prst="rect">
            <a:avLst/>
          </a:prstGeom>
          <a:noFill/>
        </p:spPr>
        <p:txBody>
          <a:bodyPr wrap="none" rtlCol="0">
            <a:spAutoFit/>
          </a:bodyPr>
          <a:lstStyle/>
          <a:p>
            <a:r>
              <a:rPr lang="en-US" sz="700" i="1" dirty="0">
                <a:latin typeface="Cambria" panose="02040503050406030204" pitchFamily="18" charset="0"/>
              </a:rPr>
              <a:t>Source:  </a:t>
            </a:r>
            <a:r>
              <a:rPr lang="en-US" sz="700" i="1" dirty="0" smtClean="0">
                <a:latin typeface="Cambria" panose="02040503050406030204" pitchFamily="18" charset="0"/>
              </a:rPr>
              <a:t>FY26 </a:t>
            </a:r>
            <a:r>
              <a:rPr lang="en-US" sz="700" i="1" dirty="0">
                <a:latin typeface="Cambria" panose="02040503050406030204" pitchFamily="18" charset="0"/>
              </a:rPr>
              <a:t>Executive Budget Supporting Documents.</a:t>
            </a:r>
          </a:p>
        </p:txBody>
      </p:sp>
      <p:sp>
        <p:nvSpPr>
          <p:cNvPr id="25" name="Rectangle 24">
            <a:extLst>
              <a:ext uri="{FF2B5EF4-FFF2-40B4-BE49-F238E27FC236}">
                <a16:creationId xmlns:a16="http://schemas.microsoft.com/office/drawing/2014/main" id="{97D4305F-1F47-2848-8759-5F25D1E711BA}"/>
              </a:ext>
            </a:extLst>
          </p:cNvPr>
          <p:cNvSpPr/>
          <p:nvPr/>
        </p:nvSpPr>
        <p:spPr>
          <a:xfrm>
            <a:off x="170921" y="1006035"/>
            <a:ext cx="4151697" cy="5070619"/>
          </a:xfrm>
          <a:prstGeom prst="rect">
            <a:avLst/>
          </a:prstGeom>
        </p:spPr>
        <p:txBody>
          <a:bodyPr wrap="square">
            <a:spAutoFit/>
          </a:bodyPr>
          <a:lstStyle/>
          <a:p>
            <a:r>
              <a:rPr lang="en-US" sz="1000" u="sng" dirty="0">
                <a:latin typeface="Cambria" panose="02040503050406030204" pitchFamily="18" charset="0"/>
                <a:ea typeface="Cambria" panose="02040503050406030204" pitchFamily="18" charset="0"/>
              </a:rPr>
              <a:t>Interagency Transfers</a:t>
            </a:r>
          </a:p>
          <a:p>
            <a:pPr algn="just"/>
            <a:r>
              <a:rPr lang="en-US" sz="950" b="1" dirty="0">
                <a:latin typeface="Cambria" panose="02040503050406030204" pitchFamily="18" charset="0"/>
                <a:ea typeface="Cambria" panose="02040503050406030204" pitchFamily="18" charset="0"/>
              </a:rPr>
              <a:t>$9,085 </a:t>
            </a:r>
            <a:r>
              <a:rPr lang="en-US" sz="950" b="1" dirty="0" smtClean="0">
                <a:latin typeface="Cambria" panose="02040503050406030204" pitchFamily="18" charset="0"/>
                <a:ea typeface="Cambria" panose="02040503050406030204" pitchFamily="18" charset="0"/>
              </a:rPr>
              <a:t>	Office </a:t>
            </a:r>
            <a:r>
              <a:rPr lang="en-US" sz="950" b="1" dirty="0">
                <a:latin typeface="Cambria" panose="02040503050406030204" pitchFamily="18" charset="0"/>
                <a:ea typeface="Cambria" panose="02040503050406030204" pitchFamily="18" charset="0"/>
              </a:rPr>
              <a:t>of Technology Services (OTS) - Telephone and </a:t>
            </a:r>
            <a:r>
              <a:rPr lang="en-US" sz="950" b="1" dirty="0" smtClean="0">
                <a:latin typeface="Cambria" panose="02040503050406030204" pitchFamily="18" charset="0"/>
                <a:ea typeface="Cambria" panose="02040503050406030204" pitchFamily="18" charset="0"/>
              </a:rPr>
              <a:t>	Data Line </a:t>
            </a:r>
            <a:r>
              <a:rPr lang="en-US" sz="950" b="1" dirty="0">
                <a:latin typeface="Cambria" panose="02040503050406030204" pitchFamily="18" charset="0"/>
                <a:ea typeface="Cambria" panose="02040503050406030204" pitchFamily="18" charset="0"/>
              </a:rPr>
              <a:t>Fees </a:t>
            </a:r>
            <a:endParaRPr lang="en-US" sz="950" b="1"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960,049 </a:t>
            </a:r>
            <a:r>
              <a:rPr lang="en-US" sz="950" dirty="0" smtClean="0">
                <a:latin typeface="Cambria" panose="02040503050406030204" pitchFamily="18" charset="0"/>
                <a:ea typeface="Cambria" panose="02040503050406030204" pitchFamily="18" charset="0"/>
              </a:rPr>
              <a:t>	Legislative </a:t>
            </a:r>
            <a:r>
              <a:rPr lang="en-US" sz="950" dirty="0">
                <a:latin typeface="Cambria" panose="02040503050406030204" pitchFamily="18" charset="0"/>
                <a:ea typeface="Cambria" panose="02040503050406030204" pitchFamily="18" charset="0"/>
              </a:rPr>
              <a:t>Auditor Fees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25,000 </a:t>
            </a:r>
            <a:r>
              <a:rPr lang="en-US" sz="950" dirty="0" smtClean="0">
                <a:latin typeface="Cambria" panose="02040503050406030204" pitchFamily="18" charset="0"/>
                <a:ea typeface="Cambria" panose="02040503050406030204" pitchFamily="18" charset="0"/>
              </a:rPr>
              <a:t>	Office </a:t>
            </a:r>
            <a:r>
              <a:rPr lang="en-US" sz="950" dirty="0">
                <a:latin typeface="Cambria" panose="02040503050406030204" pitchFamily="18" charset="0"/>
                <a:ea typeface="Cambria" panose="02040503050406030204" pitchFamily="18" charset="0"/>
              </a:rPr>
              <a:t>of the Governor - Children's </a:t>
            </a:r>
            <a:r>
              <a:rPr lang="en-US" sz="950" dirty="0" smtClean="0">
                <a:latin typeface="Cambria" panose="02040503050406030204" pitchFamily="18" charset="0"/>
                <a:ea typeface="Cambria" panose="02040503050406030204" pitchFamily="18" charset="0"/>
              </a:rPr>
              <a:t>Cabinet</a:t>
            </a:r>
          </a:p>
          <a:p>
            <a:pPr algn="just"/>
            <a:r>
              <a:rPr lang="en-US" sz="950" b="1" dirty="0">
                <a:latin typeface="Cambria" panose="02040503050406030204" pitchFamily="18" charset="0"/>
                <a:ea typeface="Cambria" panose="02040503050406030204" pitchFamily="18" charset="0"/>
              </a:rPr>
              <a:t>$307,091 </a:t>
            </a:r>
            <a:r>
              <a:rPr lang="en-US" sz="950" b="1" dirty="0" smtClean="0">
                <a:latin typeface="Cambria" panose="02040503050406030204" pitchFamily="18" charset="0"/>
                <a:ea typeface="Cambria" panose="02040503050406030204" pitchFamily="18" charset="0"/>
              </a:rPr>
              <a:t>	Office </a:t>
            </a:r>
            <a:r>
              <a:rPr lang="en-US" sz="950" b="1" dirty="0">
                <a:latin typeface="Cambria" panose="02040503050406030204" pitchFamily="18" charset="0"/>
                <a:ea typeface="Cambria" panose="02040503050406030204" pitchFamily="18" charset="0"/>
              </a:rPr>
              <a:t>of Technology Services (OTS) - Telephone and </a:t>
            </a:r>
            <a:r>
              <a:rPr lang="en-US" sz="950" b="1" dirty="0" smtClean="0">
                <a:latin typeface="Cambria" panose="02040503050406030204" pitchFamily="18" charset="0"/>
                <a:ea typeface="Cambria" panose="02040503050406030204" pitchFamily="18" charset="0"/>
              </a:rPr>
              <a:t>	Data Line Fees</a:t>
            </a:r>
          </a:p>
          <a:p>
            <a:pPr algn="just"/>
            <a:r>
              <a:rPr lang="en-US" sz="950" b="1" dirty="0">
                <a:latin typeface="Cambria" panose="02040503050406030204" pitchFamily="18" charset="0"/>
                <a:ea typeface="Cambria" panose="02040503050406030204" pitchFamily="18" charset="0"/>
              </a:rPr>
              <a:t>$1,603,610 </a:t>
            </a:r>
            <a:r>
              <a:rPr lang="en-US" sz="950" b="1" dirty="0" smtClean="0">
                <a:latin typeface="Cambria" panose="02040503050406030204" pitchFamily="18" charset="0"/>
                <a:ea typeface="Cambria" panose="02040503050406030204" pitchFamily="18" charset="0"/>
              </a:rPr>
              <a:t>	Office </a:t>
            </a:r>
            <a:r>
              <a:rPr lang="en-US" sz="950" b="1" dirty="0">
                <a:latin typeface="Cambria" panose="02040503050406030204" pitchFamily="18" charset="0"/>
                <a:ea typeface="Cambria" panose="02040503050406030204" pitchFamily="18" charset="0"/>
              </a:rPr>
              <a:t>of Technology Services (OTS) - Telephone and </a:t>
            </a:r>
            <a:r>
              <a:rPr lang="en-US" sz="950" b="1" dirty="0" smtClean="0">
                <a:latin typeface="Cambria" panose="02040503050406030204" pitchFamily="18" charset="0"/>
                <a:ea typeface="Cambria" panose="02040503050406030204" pitchFamily="18" charset="0"/>
              </a:rPr>
              <a:t>	Data Line Fees</a:t>
            </a:r>
          </a:p>
          <a:p>
            <a:pPr algn="just"/>
            <a:r>
              <a:rPr lang="en-US" sz="950" dirty="0">
                <a:latin typeface="Cambria" panose="02040503050406030204" pitchFamily="18" charset="0"/>
                <a:ea typeface="Cambria" panose="02040503050406030204" pitchFamily="18" charset="0"/>
              </a:rPr>
              <a:t>$110,993 </a:t>
            </a:r>
            <a:r>
              <a:rPr lang="en-US" sz="950" dirty="0" smtClean="0">
                <a:latin typeface="Cambria" panose="02040503050406030204" pitchFamily="18" charset="0"/>
                <a:ea typeface="Cambria" panose="02040503050406030204" pitchFamily="18" charset="0"/>
              </a:rPr>
              <a:t>	Independent </a:t>
            </a:r>
            <a:r>
              <a:rPr lang="en-US" sz="950" dirty="0">
                <a:latin typeface="Cambria" panose="02040503050406030204" pitchFamily="18" charset="0"/>
                <a:ea typeface="Cambria" panose="02040503050406030204" pitchFamily="18" charset="0"/>
              </a:rPr>
              <a:t>Living Part B Council in the Governor's Office </a:t>
            </a:r>
            <a:r>
              <a:rPr lang="en-US" sz="950" dirty="0" smtClean="0">
                <a:latin typeface="Cambria" panose="02040503050406030204" pitchFamily="18" charset="0"/>
                <a:ea typeface="Cambria" panose="02040503050406030204" pitchFamily="18" charset="0"/>
              </a:rPr>
              <a:t>	of </a:t>
            </a:r>
            <a:r>
              <a:rPr lang="en-US" sz="950" dirty="0">
                <a:latin typeface="Cambria" panose="02040503050406030204" pitchFamily="18" charset="0"/>
                <a:ea typeface="Cambria" panose="02040503050406030204" pitchFamily="18" charset="0"/>
              </a:rPr>
              <a:t>Disability Affairs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150,000 </a:t>
            </a:r>
            <a:r>
              <a:rPr lang="en-US" sz="950" dirty="0" smtClean="0">
                <a:latin typeface="Cambria" panose="02040503050406030204" pitchFamily="18" charset="0"/>
                <a:ea typeface="Cambria" panose="02040503050406030204" pitchFamily="18" charset="0"/>
              </a:rPr>
              <a:t>	Louisiana </a:t>
            </a:r>
            <a:r>
              <a:rPr lang="en-US" sz="950" dirty="0">
                <a:latin typeface="Cambria" panose="02040503050406030204" pitchFamily="18" charset="0"/>
                <a:ea typeface="Cambria" panose="02040503050406030204" pitchFamily="18" charset="0"/>
              </a:rPr>
              <a:t>Military Department - to fund students enrolled </a:t>
            </a:r>
            <a:r>
              <a:rPr lang="en-US" sz="950" dirty="0" smtClean="0">
                <a:latin typeface="Cambria" panose="02040503050406030204" pitchFamily="18" charset="0"/>
                <a:ea typeface="Cambria" panose="02040503050406030204" pitchFamily="18" charset="0"/>
              </a:rPr>
              <a:t>	in </a:t>
            </a:r>
            <a:r>
              <a:rPr lang="en-US" sz="950" dirty="0">
                <a:latin typeface="Cambria" panose="02040503050406030204" pitchFamily="18" charset="0"/>
                <a:ea typeface="Cambria" panose="02040503050406030204" pitchFamily="18" charset="0"/>
              </a:rPr>
              <a:t>the Youth Challenge Program (YCP) </a:t>
            </a:r>
            <a:endParaRPr lang="en-US" sz="950" dirty="0" smtClean="0">
              <a:latin typeface="Cambria" panose="02040503050406030204" pitchFamily="18" charset="0"/>
              <a:ea typeface="Cambria" panose="02040503050406030204" pitchFamily="18" charset="0"/>
            </a:endParaRPr>
          </a:p>
          <a:p>
            <a:pPr algn="just"/>
            <a:r>
              <a:rPr lang="en-US" sz="950" b="1" dirty="0" smtClean="0">
                <a:latin typeface="Cambria" panose="02040503050406030204" pitchFamily="18" charset="0"/>
                <a:ea typeface="Cambria" panose="02040503050406030204" pitchFamily="18" charset="0"/>
              </a:rPr>
              <a:t>$</a:t>
            </a:r>
            <a:r>
              <a:rPr lang="en-US" sz="950" b="1" dirty="0">
                <a:latin typeface="Cambria" panose="02040503050406030204" pitchFamily="18" charset="0"/>
                <a:ea typeface="Cambria" panose="02040503050406030204" pitchFamily="18" charset="0"/>
              </a:rPr>
              <a:t>731,138 </a:t>
            </a:r>
            <a:r>
              <a:rPr lang="en-US" sz="950" b="1" dirty="0" smtClean="0">
                <a:latin typeface="Cambria" panose="02040503050406030204" pitchFamily="18" charset="0"/>
                <a:ea typeface="Cambria" panose="02040503050406030204" pitchFamily="18" charset="0"/>
              </a:rPr>
              <a:t>	Office </a:t>
            </a:r>
            <a:r>
              <a:rPr lang="en-US" sz="950" b="1" dirty="0">
                <a:latin typeface="Cambria" panose="02040503050406030204" pitchFamily="18" charset="0"/>
                <a:ea typeface="Cambria" panose="02040503050406030204" pitchFamily="18" charset="0"/>
              </a:rPr>
              <a:t>of Technology Services (OTS) - Telephone and </a:t>
            </a:r>
            <a:r>
              <a:rPr lang="en-US" sz="950" b="1" dirty="0" smtClean="0">
                <a:latin typeface="Cambria" panose="02040503050406030204" pitchFamily="18" charset="0"/>
                <a:ea typeface="Cambria" panose="02040503050406030204" pitchFamily="18" charset="0"/>
              </a:rPr>
              <a:t>	Data Line Fees</a:t>
            </a:r>
          </a:p>
          <a:p>
            <a:pPr algn="just"/>
            <a:r>
              <a:rPr lang="en-US" sz="950" b="1" dirty="0">
                <a:latin typeface="Cambria" panose="02040503050406030204" pitchFamily="18" charset="0"/>
                <a:ea typeface="Cambria" panose="02040503050406030204" pitchFamily="18" charset="0"/>
              </a:rPr>
              <a:t>$10,387 </a:t>
            </a:r>
            <a:r>
              <a:rPr lang="en-US" sz="950" b="1" dirty="0" smtClean="0">
                <a:latin typeface="Cambria" panose="02040503050406030204" pitchFamily="18" charset="0"/>
                <a:ea typeface="Cambria" panose="02040503050406030204" pitchFamily="18" charset="0"/>
              </a:rPr>
              <a:t>	Office </a:t>
            </a:r>
            <a:r>
              <a:rPr lang="en-US" sz="950" b="1" dirty="0">
                <a:latin typeface="Cambria" panose="02040503050406030204" pitchFamily="18" charset="0"/>
                <a:ea typeface="Cambria" panose="02040503050406030204" pitchFamily="18" charset="0"/>
              </a:rPr>
              <a:t>of Technology Services (OTS) - Telephone and </a:t>
            </a:r>
            <a:r>
              <a:rPr lang="en-US" sz="950" b="1" dirty="0" smtClean="0">
                <a:latin typeface="Cambria" panose="02040503050406030204" pitchFamily="18" charset="0"/>
                <a:ea typeface="Cambria" panose="02040503050406030204" pitchFamily="18" charset="0"/>
              </a:rPr>
              <a:t>	Data Line </a:t>
            </a:r>
            <a:r>
              <a:rPr lang="en-US" sz="950" b="1" dirty="0">
                <a:latin typeface="Cambria" panose="02040503050406030204" pitchFamily="18" charset="0"/>
                <a:ea typeface="Cambria" panose="02040503050406030204" pitchFamily="18" charset="0"/>
              </a:rPr>
              <a:t>Fees </a:t>
            </a:r>
            <a:endParaRPr lang="en-US" sz="950" b="1"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181,628 </a:t>
            </a:r>
            <a:r>
              <a:rPr lang="en-US" sz="950" dirty="0" smtClean="0">
                <a:latin typeface="Cambria" panose="02040503050406030204" pitchFamily="18" charset="0"/>
                <a:ea typeface="Cambria" panose="02040503050406030204" pitchFamily="18" charset="0"/>
              </a:rPr>
              <a:t>	Payment </a:t>
            </a:r>
            <a:r>
              <a:rPr lang="en-US" sz="950" dirty="0">
                <a:latin typeface="Cambria" panose="02040503050406030204" pitchFamily="18" charset="0"/>
                <a:ea typeface="Cambria" panose="02040503050406030204" pitchFamily="18" charset="0"/>
              </a:rPr>
              <a:t>for legal services to the Department of Justice, </a:t>
            </a:r>
            <a:r>
              <a:rPr lang="en-US" sz="950" dirty="0" smtClean="0">
                <a:latin typeface="Cambria" panose="02040503050406030204" pitchFamily="18" charset="0"/>
                <a:ea typeface="Cambria" panose="02040503050406030204" pitchFamily="18" charset="0"/>
              </a:rPr>
              <a:t>	Office </a:t>
            </a:r>
            <a:r>
              <a:rPr lang="en-US" sz="950" dirty="0">
                <a:latin typeface="Cambria" panose="02040503050406030204" pitchFamily="18" charset="0"/>
                <a:ea typeface="Cambria" panose="02040503050406030204" pitchFamily="18" charset="0"/>
              </a:rPr>
              <a:t>of Attorney </a:t>
            </a:r>
            <a:r>
              <a:rPr lang="en-US" sz="950" dirty="0" smtClean="0">
                <a:latin typeface="Cambria" panose="02040503050406030204" pitchFamily="18" charset="0"/>
                <a:ea typeface="Cambria" panose="02040503050406030204" pitchFamily="18" charset="0"/>
              </a:rPr>
              <a:t>General</a:t>
            </a:r>
          </a:p>
          <a:p>
            <a:pPr algn="just"/>
            <a:r>
              <a:rPr lang="en-US" sz="950" dirty="0">
                <a:latin typeface="Cambria" panose="02040503050406030204" pitchFamily="18" charset="0"/>
                <a:ea typeface="Cambria" panose="02040503050406030204" pitchFamily="18" charset="0"/>
              </a:rPr>
              <a:t>$330,563 </a:t>
            </a:r>
            <a:r>
              <a:rPr lang="en-US" sz="950" dirty="0" smtClean="0">
                <a:latin typeface="Cambria" panose="02040503050406030204" pitchFamily="18" charset="0"/>
                <a:ea typeface="Cambria" panose="02040503050406030204" pitchFamily="18" charset="0"/>
              </a:rPr>
              <a:t>	Civil </a:t>
            </a:r>
            <a:r>
              <a:rPr lang="en-US" sz="950" dirty="0">
                <a:latin typeface="Cambria" panose="02040503050406030204" pitchFamily="18" charset="0"/>
                <a:ea typeface="Cambria" panose="02040503050406030204" pitchFamily="18" charset="0"/>
              </a:rPr>
              <a:t>Service Fees &amp; Comprehensive Public Training </a:t>
            </a:r>
            <a:r>
              <a:rPr lang="en-US" sz="950" dirty="0" smtClean="0">
                <a:latin typeface="Cambria" panose="02040503050406030204" pitchFamily="18" charset="0"/>
                <a:ea typeface="Cambria" panose="02040503050406030204" pitchFamily="18" charset="0"/>
              </a:rPr>
              <a:t>	Program </a:t>
            </a:r>
            <a:r>
              <a:rPr lang="en-US" sz="950" dirty="0">
                <a:latin typeface="Cambria" panose="02040503050406030204" pitchFamily="18" charset="0"/>
                <a:ea typeface="Cambria" panose="02040503050406030204" pitchFamily="18" charset="0"/>
              </a:rPr>
              <a:t>(CPTP) Fees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906,330 </a:t>
            </a:r>
            <a:r>
              <a:rPr lang="en-US" sz="950" dirty="0" smtClean="0">
                <a:latin typeface="Cambria" panose="02040503050406030204" pitchFamily="18" charset="0"/>
                <a:ea typeface="Cambria" panose="02040503050406030204" pitchFamily="18" charset="0"/>
              </a:rPr>
              <a:t>	Office </a:t>
            </a:r>
            <a:r>
              <a:rPr lang="en-US" sz="950" dirty="0">
                <a:latin typeface="Cambria" panose="02040503050406030204" pitchFamily="18" charset="0"/>
                <a:ea typeface="Cambria" panose="02040503050406030204" pitchFamily="18" charset="0"/>
              </a:rPr>
              <a:t>of Risk Management (ORM) </a:t>
            </a:r>
            <a:endParaRPr lang="en-US" sz="950" dirty="0" smtClean="0">
              <a:latin typeface="Cambria" panose="02040503050406030204" pitchFamily="18" charset="0"/>
              <a:ea typeface="Cambria" panose="02040503050406030204" pitchFamily="18" charset="0"/>
            </a:endParaRPr>
          </a:p>
          <a:p>
            <a:pPr algn="just"/>
            <a:r>
              <a:rPr lang="en-US" sz="950" b="1" dirty="0" smtClean="0">
                <a:latin typeface="Cambria" panose="02040503050406030204" pitchFamily="18" charset="0"/>
                <a:ea typeface="Cambria" panose="02040503050406030204" pitchFamily="18" charset="0"/>
              </a:rPr>
              <a:t>$</a:t>
            </a:r>
            <a:r>
              <a:rPr lang="en-US" sz="950" b="1" dirty="0">
                <a:latin typeface="Cambria" panose="02040503050406030204" pitchFamily="18" charset="0"/>
                <a:ea typeface="Cambria" panose="02040503050406030204" pitchFamily="18" charset="0"/>
              </a:rPr>
              <a:t>11,781,382 </a:t>
            </a:r>
            <a:r>
              <a:rPr lang="en-US" sz="950" b="1" dirty="0" smtClean="0">
                <a:latin typeface="Cambria" panose="02040503050406030204" pitchFamily="18" charset="0"/>
                <a:ea typeface="Cambria" panose="02040503050406030204" pitchFamily="18" charset="0"/>
              </a:rPr>
              <a:t>	Office </a:t>
            </a:r>
            <a:r>
              <a:rPr lang="en-US" sz="950" b="1" dirty="0">
                <a:latin typeface="Cambria" panose="02040503050406030204" pitchFamily="18" charset="0"/>
                <a:ea typeface="Cambria" panose="02040503050406030204" pitchFamily="18" charset="0"/>
              </a:rPr>
              <a:t>of Technology Services (OTS</a:t>
            </a:r>
            <a:r>
              <a:rPr lang="en-US" sz="950" b="1" dirty="0" smtClean="0">
                <a:latin typeface="Cambria" panose="02040503050406030204" pitchFamily="18" charset="0"/>
                <a:ea typeface="Cambria" panose="02040503050406030204" pitchFamily="18" charset="0"/>
              </a:rPr>
              <a:t>)</a:t>
            </a:r>
          </a:p>
          <a:p>
            <a:pPr algn="just"/>
            <a:r>
              <a:rPr lang="en-US" sz="950" b="1" dirty="0" smtClean="0">
                <a:latin typeface="Cambria" panose="02040503050406030204" pitchFamily="18" charset="0"/>
                <a:ea typeface="Cambria" panose="02040503050406030204" pitchFamily="18" charset="0"/>
              </a:rPr>
              <a:t>$712,535	Office </a:t>
            </a:r>
            <a:r>
              <a:rPr lang="en-US" sz="950" b="1" dirty="0">
                <a:latin typeface="Cambria" panose="02040503050406030204" pitchFamily="18" charset="0"/>
                <a:ea typeface="Cambria" panose="02040503050406030204" pitchFamily="18" charset="0"/>
              </a:rPr>
              <a:t>of Technology Services (OTS) - Telephone and </a:t>
            </a:r>
            <a:r>
              <a:rPr lang="en-US" sz="950" b="1" dirty="0" smtClean="0">
                <a:latin typeface="Cambria" panose="02040503050406030204" pitchFamily="18" charset="0"/>
                <a:ea typeface="Cambria" panose="02040503050406030204" pitchFamily="18" charset="0"/>
              </a:rPr>
              <a:t>	Data Line </a:t>
            </a:r>
            <a:r>
              <a:rPr lang="en-US" sz="950" b="1" dirty="0">
                <a:latin typeface="Cambria" panose="02040503050406030204" pitchFamily="18" charset="0"/>
                <a:ea typeface="Cambria" panose="02040503050406030204" pitchFamily="18" charset="0"/>
              </a:rPr>
              <a:t>Fees </a:t>
            </a:r>
            <a:endParaRPr lang="en-US" sz="950" b="1"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55,045 </a:t>
            </a:r>
            <a:r>
              <a:rPr lang="en-US" sz="950" dirty="0" smtClean="0">
                <a:latin typeface="Cambria" panose="02040503050406030204" pitchFamily="18" charset="0"/>
                <a:ea typeface="Cambria" panose="02040503050406030204" pitchFamily="18" charset="0"/>
              </a:rPr>
              <a:t>	Uniform </a:t>
            </a:r>
            <a:r>
              <a:rPr lang="en-US" sz="950" dirty="0">
                <a:latin typeface="Cambria" panose="02040503050406030204" pitchFamily="18" charset="0"/>
                <a:ea typeface="Cambria" panose="02040503050406030204" pitchFamily="18" charset="0"/>
              </a:rPr>
              <a:t>Payroll System (UPS) Fees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402,495 </a:t>
            </a:r>
            <a:r>
              <a:rPr lang="en-US" sz="950" dirty="0" smtClean="0">
                <a:latin typeface="Cambria" panose="02040503050406030204" pitchFamily="18" charset="0"/>
                <a:ea typeface="Cambria" panose="02040503050406030204" pitchFamily="18" charset="0"/>
              </a:rPr>
              <a:t>	Maintenance </a:t>
            </a:r>
            <a:r>
              <a:rPr lang="en-US" sz="950" dirty="0">
                <a:latin typeface="Cambria" panose="02040503050406030204" pitchFamily="18" charset="0"/>
                <a:ea typeface="Cambria" panose="02040503050406030204" pitchFamily="18" charset="0"/>
              </a:rPr>
              <a:t>of State Owned Buildings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13,120 </a:t>
            </a:r>
            <a:r>
              <a:rPr lang="en-US" sz="950" dirty="0" smtClean="0">
                <a:latin typeface="Cambria" panose="02040503050406030204" pitchFamily="18" charset="0"/>
                <a:ea typeface="Cambria" panose="02040503050406030204" pitchFamily="18" charset="0"/>
              </a:rPr>
              <a:t>	Treasury Fees</a:t>
            </a:r>
          </a:p>
          <a:p>
            <a:pPr algn="just"/>
            <a:r>
              <a:rPr lang="en-US" sz="950" dirty="0">
                <a:latin typeface="Cambria" panose="02040503050406030204" pitchFamily="18" charset="0"/>
                <a:ea typeface="Cambria" panose="02040503050406030204" pitchFamily="18" charset="0"/>
              </a:rPr>
              <a:t>$146,142 </a:t>
            </a:r>
            <a:r>
              <a:rPr lang="en-US" sz="950" dirty="0" smtClean="0">
                <a:latin typeface="Cambria" panose="02040503050406030204" pitchFamily="18" charset="0"/>
                <a:ea typeface="Cambria" panose="02040503050406030204" pitchFamily="18" charset="0"/>
              </a:rPr>
              <a:t>	Capitol </a:t>
            </a:r>
            <a:r>
              <a:rPr lang="en-US" sz="950" dirty="0">
                <a:latin typeface="Cambria" panose="02040503050406030204" pitchFamily="18" charset="0"/>
                <a:ea typeface="Cambria" panose="02040503050406030204" pitchFamily="18" charset="0"/>
              </a:rPr>
              <a:t>Police Fees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32,608 </a:t>
            </a:r>
            <a:r>
              <a:rPr lang="en-US" sz="950" dirty="0" smtClean="0">
                <a:latin typeface="Cambria" panose="02040503050406030204" pitchFamily="18" charset="0"/>
                <a:ea typeface="Cambria" panose="02040503050406030204" pitchFamily="18" charset="0"/>
              </a:rPr>
              <a:t>	Office </a:t>
            </a:r>
            <a:r>
              <a:rPr lang="en-US" sz="950" dirty="0">
                <a:latin typeface="Cambria" panose="02040503050406030204" pitchFamily="18" charset="0"/>
                <a:ea typeface="Cambria" panose="02040503050406030204" pitchFamily="18" charset="0"/>
              </a:rPr>
              <a:t>of State Procurement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539,186 </a:t>
            </a:r>
            <a:r>
              <a:rPr lang="en-US" sz="950" dirty="0" smtClean="0">
                <a:latin typeface="Cambria" panose="02040503050406030204" pitchFamily="18" charset="0"/>
                <a:ea typeface="Cambria" panose="02040503050406030204" pitchFamily="18" charset="0"/>
              </a:rPr>
              <a:t>	Rent </a:t>
            </a:r>
            <a:r>
              <a:rPr lang="en-US" sz="950" dirty="0">
                <a:latin typeface="Cambria" panose="02040503050406030204" pitchFamily="18" charset="0"/>
                <a:ea typeface="Cambria" panose="02040503050406030204" pitchFamily="18" charset="0"/>
              </a:rPr>
              <a:t>in State-Owned </a:t>
            </a:r>
            <a:r>
              <a:rPr lang="en-US" sz="950" dirty="0" smtClean="0">
                <a:latin typeface="Cambria" panose="02040503050406030204" pitchFamily="18" charset="0"/>
                <a:ea typeface="Cambria" panose="02040503050406030204" pitchFamily="18" charset="0"/>
              </a:rPr>
              <a:t>Building</a:t>
            </a:r>
          </a:p>
          <a:p>
            <a:endParaRPr lang="en-US" sz="950" dirty="0">
              <a:latin typeface="Cambria" panose="02040503050406030204" pitchFamily="18" charset="0"/>
              <a:ea typeface="Cambria" panose="02040503050406030204" pitchFamily="18" charset="0"/>
            </a:endParaRPr>
          </a:p>
          <a:p>
            <a:r>
              <a:rPr lang="en-US" sz="950" b="1" dirty="0">
                <a:latin typeface="Cambria" panose="02040503050406030204" pitchFamily="18" charset="0"/>
                <a:ea typeface="Cambria" panose="02040503050406030204" pitchFamily="18" charset="0"/>
              </a:rPr>
              <a:t>(</a:t>
            </a:r>
            <a:r>
              <a:rPr lang="en-US" sz="950" b="1" i="1" dirty="0">
                <a:latin typeface="Cambria" panose="02040503050406030204" pitchFamily="18" charset="0"/>
                <a:ea typeface="Cambria" panose="02040503050406030204" pitchFamily="18" charset="0"/>
              </a:rPr>
              <a:t>Office of Technology Services payments: </a:t>
            </a:r>
            <a:r>
              <a:rPr lang="en-US" sz="950" b="1" i="1" dirty="0" smtClean="0">
                <a:latin typeface="Cambria" panose="02040503050406030204" pitchFamily="18" charset="0"/>
                <a:ea typeface="Cambria" panose="02040503050406030204" pitchFamily="18" charset="0"/>
              </a:rPr>
              <a:t>$15,155,228</a:t>
            </a:r>
            <a:r>
              <a:rPr lang="en-US" sz="950" b="1" dirty="0" smtClean="0">
                <a:latin typeface="Cambria" panose="02040503050406030204" pitchFamily="18" charset="0"/>
                <a:ea typeface="Cambria" panose="02040503050406030204" pitchFamily="18" charset="0"/>
              </a:rPr>
              <a:t>)</a:t>
            </a:r>
            <a:endParaRPr lang="en-US" sz="950" b="1" u="sng" dirty="0">
              <a:latin typeface="Cambria" panose="02040503050406030204" pitchFamily="18" charset="0"/>
              <a:ea typeface="Cambria" panose="02040503050406030204" pitchFamily="18" charset="0"/>
            </a:endParaRPr>
          </a:p>
          <a:p>
            <a:endParaRPr lang="en-US" sz="950" dirty="0" smtClean="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97D4305F-1F47-2848-8759-5F25D1E711BA}"/>
              </a:ext>
            </a:extLst>
          </p:cNvPr>
          <p:cNvSpPr/>
          <p:nvPr/>
        </p:nvSpPr>
        <p:spPr>
          <a:xfrm>
            <a:off x="4530436" y="1006294"/>
            <a:ext cx="4389120" cy="2877711"/>
          </a:xfrm>
          <a:prstGeom prst="rect">
            <a:avLst/>
          </a:prstGeom>
        </p:spPr>
        <p:txBody>
          <a:bodyPr wrap="square">
            <a:spAutoFit/>
          </a:bodyPr>
          <a:lstStyle/>
          <a:p>
            <a:r>
              <a:rPr lang="en-US" sz="1000" u="sng" dirty="0" smtClean="0">
                <a:latin typeface="Cambria" panose="02040503050406030204" pitchFamily="18" charset="0"/>
              </a:rPr>
              <a:t>Professional Services</a:t>
            </a:r>
            <a:endParaRPr lang="en-US" sz="1000" u="sng" dirty="0">
              <a:latin typeface="Cambria" panose="02040503050406030204" pitchFamily="18" charset="0"/>
            </a:endParaRPr>
          </a:p>
          <a:p>
            <a:pPr algn="just"/>
            <a:r>
              <a:rPr lang="en-US" sz="950" dirty="0">
                <a:latin typeface="Cambria" panose="02040503050406030204" pitchFamily="18" charset="0"/>
                <a:ea typeface="Cambria" panose="02040503050406030204" pitchFamily="18" charset="0"/>
              </a:rPr>
              <a:t>$207,762 </a:t>
            </a:r>
            <a:r>
              <a:rPr lang="en-US" sz="950" dirty="0" smtClean="0">
                <a:latin typeface="Cambria" panose="02040503050406030204" pitchFamily="18" charset="0"/>
                <a:ea typeface="Cambria" panose="02040503050406030204" pitchFamily="18" charset="0"/>
              </a:rPr>
              <a:t>	Design </a:t>
            </a:r>
            <a:r>
              <a:rPr lang="en-US" sz="950" dirty="0">
                <a:latin typeface="Cambria" panose="02040503050406030204" pitchFamily="18" charset="0"/>
                <a:ea typeface="Cambria" panose="02040503050406030204" pitchFamily="18" charset="0"/>
              </a:rPr>
              <a:t>and Implement fully integrated, statewide, </a:t>
            </a:r>
            <a:r>
              <a:rPr lang="en-US" sz="950" dirty="0" smtClean="0">
                <a:latin typeface="Cambria" panose="02040503050406030204" pitchFamily="18" charset="0"/>
                <a:ea typeface="Cambria" panose="02040503050406030204" pitchFamily="18" charset="0"/>
              </a:rPr>
              <a:t>Workforce 	System</a:t>
            </a:r>
            <a:r>
              <a:rPr lang="en-US" sz="950" dirty="0">
                <a:latin typeface="Cambria" panose="02040503050406030204" pitchFamily="18" charset="0"/>
                <a:ea typeface="Cambria" panose="02040503050406030204" pitchFamily="18" charset="0"/>
              </a:rPr>
              <a:t>.</a:t>
            </a:r>
            <a:endParaRPr lang="en-US" sz="950" dirty="0">
              <a:latin typeface="Cambria" panose="02040503050406030204" pitchFamily="18" charset="0"/>
              <a:ea typeface="Cambria" panose="02040503050406030204" pitchFamily="18" charset="0"/>
            </a:endParaRPr>
          </a:p>
          <a:p>
            <a:pPr algn="just"/>
            <a:r>
              <a:rPr lang="en-US" sz="950" dirty="0">
                <a:latin typeface="Cambria" panose="02040503050406030204" pitchFamily="18" charset="0"/>
                <a:ea typeface="Cambria" panose="02040503050406030204" pitchFamily="18" charset="0"/>
              </a:rPr>
              <a:t>$724,226 </a:t>
            </a:r>
            <a:r>
              <a:rPr lang="en-US" sz="950" dirty="0" smtClean="0">
                <a:latin typeface="Cambria" panose="02040503050406030204" pitchFamily="18" charset="0"/>
                <a:ea typeface="Cambria" panose="02040503050406030204" pitchFamily="18" charset="0"/>
              </a:rPr>
              <a:t>	Court </a:t>
            </a:r>
            <a:r>
              <a:rPr lang="en-US" sz="950" dirty="0">
                <a:latin typeface="Cambria" panose="02040503050406030204" pitchFamily="18" charset="0"/>
                <a:ea typeface="Cambria" panose="02040503050406030204" pitchFamily="18" charset="0"/>
              </a:rPr>
              <a:t>Reporters to work with Administrative Law </a:t>
            </a:r>
            <a:r>
              <a:rPr lang="en-US" sz="950" dirty="0" smtClean="0">
                <a:latin typeface="Cambria" panose="02040503050406030204" pitchFamily="18" charset="0"/>
                <a:ea typeface="Cambria" panose="02040503050406030204" pitchFamily="18" charset="0"/>
              </a:rPr>
              <a:t>Judges to 	provide </a:t>
            </a:r>
            <a:r>
              <a:rPr lang="en-US" sz="950" dirty="0">
                <a:latin typeface="Cambria" panose="02040503050406030204" pitchFamily="18" charset="0"/>
                <a:ea typeface="Cambria" panose="02040503050406030204" pitchFamily="18" charset="0"/>
              </a:rPr>
              <a:t>certified records of all </a:t>
            </a:r>
            <a:r>
              <a:rPr lang="en-US" sz="950" dirty="0" smtClean="0">
                <a:latin typeface="Cambria" panose="02040503050406030204" pitchFamily="18" charset="0"/>
                <a:ea typeface="Cambria" panose="02040503050406030204" pitchFamily="18" charset="0"/>
              </a:rPr>
              <a:t>court. </a:t>
            </a:r>
          </a:p>
          <a:p>
            <a:pPr algn="just"/>
            <a:r>
              <a:rPr lang="en-US" sz="950" dirty="0" smtClean="0">
                <a:latin typeface="Cambria" panose="02040503050406030204" pitchFamily="18" charset="0"/>
                <a:ea typeface="Cambria" panose="02040503050406030204" pitchFamily="18" charset="0"/>
              </a:rPr>
              <a:t>$736,226 	Contract </a:t>
            </a:r>
            <a:r>
              <a:rPr lang="en-US" sz="950" dirty="0">
                <a:latin typeface="Cambria" panose="02040503050406030204" pitchFamily="18" charset="0"/>
                <a:ea typeface="Cambria" panose="02040503050406030204" pitchFamily="18" charset="0"/>
              </a:rPr>
              <a:t>with Bailiffs to provide security in various courtrooms </a:t>
            </a:r>
            <a:r>
              <a:rPr lang="en-US" sz="950" dirty="0" smtClean="0">
                <a:latin typeface="Cambria" panose="02040503050406030204" pitchFamily="18" charset="0"/>
                <a:ea typeface="Cambria" panose="02040503050406030204" pitchFamily="18" charset="0"/>
              </a:rPr>
              <a:t>	for </a:t>
            </a:r>
            <a:r>
              <a:rPr lang="en-US" sz="950" dirty="0">
                <a:latin typeface="Cambria" panose="02040503050406030204" pitchFamily="18" charset="0"/>
                <a:ea typeface="Cambria" panose="02040503050406030204" pitchFamily="18" charset="0"/>
              </a:rPr>
              <a:t>Administrative Law Judges</a:t>
            </a:r>
            <a:r>
              <a:rPr lang="en-US" sz="950" dirty="0" smtClean="0">
                <a:latin typeface="Cambria" panose="02040503050406030204" pitchFamily="18" charset="0"/>
                <a:ea typeface="Cambria" panose="02040503050406030204" pitchFamily="18" charset="0"/>
              </a:rPr>
              <a:t>.</a:t>
            </a:r>
          </a:p>
          <a:p>
            <a:pPr algn="just"/>
            <a:r>
              <a:rPr lang="en-US" sz="950" dirty="0">
                <a:latin typeface="Cambria" panose="02040503050406030204" pitchFamily="18" charset="0"/>
                <a:ea typeface="Cambria" panose="02040503050406030204" pitchFamily="18" charset="0"/>
              </a:rPr>
              <a:t>$1,926,029 </a:t>
            </a:r>
            <a:r>
              <a:rPr lang="en-US" sz="950" dirty="0" smtClean="0">
                <a:latin typeface="Cambria" panose="02040503050406030204" pitchFamily="18" charset="0"/>
                <a:ea typeface="Cambria" panose="02040503050406030204" pitchFamily="18" charset="0"/>
              </a:rPr>
              <a:t>	Consulting services/project management </a:t>
            </a:r>
            <a:r>
              <a:rPr lang="en-US" sz="950" dirty="0">
                <a:latin typeface="Cambria" panose="02040503050406030204" pitchFamily="18" charset="0"/>
                <a:ea typeface="Cambria" panose="02040503050406030204" pitchFamily="18" charset="0"/>
              </a:rPr>
              <a:t>for Helping </a:t>
            </a:r>
            <a:r>
              <a:rPr lang="en-US" sz="950" dirty="0" smtClean="0">
                <a:latin typeface="Cambria" panose="02040503050406030204" pitchFamily="18" charset="0"/>
                <a:ea typeface="Cambria" panose="02040503050406030204" pitchFamily="18" charset="0"/>
              </a:rPr>
              <a:t>	Individuals </a:t>
            </a:r>
            <a:r>
              <a:rPr lang="en-US" sz="950" dirty="0">
                <a:latin typeface="Cambria" panose="02040503050406030204" pitchFamily="18" charset="0"/>
                <a:ea typeface="Cambria" panose="02040503050406030204" pitchFamily="18" charset="0"/>
              </a:rPr>
              <a:t>Reach Employment (HIRE) system.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235,312 </a:t>
            </a:r>
            <a:r>
              <a:rPr lang="en-US" sz="950" dirty="0" smtClean="0">
                <a:latin typeface="Cambria" panose="02040503050406030204" pitchFamily="18" charset="0"/>
                <a:ea typeface="Cambria" panose="02040503050406030204" pitchFamily="18" charset="0"/>
              </a:rPr>
              <a:t>	Legal </a:t>
            </a:r>
            <a:r>
              <a:rPr lang="en-US" sz="950" dirty="0">
                <a:latin typeface="Cambria" panose="02040503050406030204" pitchFamily="18" charset="0"/>
                <a:ea typeface="Cambria" panose="02040503050406030204" pitchFamily="18" charset="0"/>
              </a:rPr>
              <a:t>services associated with the collection of delinquent </a:t>
            </a:r>
            <a:r>
              <a:rPr lang="en-US" sz="950" dirty="0" smtClean="0">
                <a:latin typeface="Cambria" panose="02040503050406030204" pitchFamily="18" charset="0"/>
                <a:ea typeface="Cambria" panose="02040503050406030204" pitchFamily="18" charset="0"/>
              </a:rPr>
              <a:t>	unemployment </a:t>
            </a:r>
            <a:r>
              <a:rPr lang="en-US" sz="950" dirty="0">
                <a:latin typeface="Cambria" panose="02040503050406030204" pitchFamily="18" charset="0"/>
                <a:ea typeface="Cambria" panose="02040503050406030204" pitchFamily="18" charset="0"/>
              </a:rPr>
              <a:t>taxes</a:t>
            </a:r>
            <a:r>
              <a:rPr lang="en-US" sz="950" dirty="0" smtClean="0">
                <a:latin typeface="Cambria" panose="02040503050406030204" pitchFamily="18" charset="0"/>
                <a:ea typeface="Cambria" panose="02040503050406030204" pitchFamily="18" charset="0"/>
              </a:rPr>
              <a:t>.</a:t>
            </a:r>
          </a:p>
          <a:p>
            <a:pPr algn="just"/>
            <a:r>
              <a:rPr lang="en-US" sz="950" dirty="0">
                <a:latin typeface="Cambria" panose="02040503050406030204" pitchFamily="18" charset="0"/>
                <a:ea typeface="Cambria" panose="02040503050406030204" pitchFamily="18" charset="0"/>
              </a:rPr>
              <a:t>$106,208 </a:t>
            </a:r>
            <a:r>
              <a:rPr lang="en-US" sz="950" dirty="0" smtClean="0">
                <a:latin typeface="Cambria" panose="02040503050406030204" pitchFamily="18" charset="0"/>
                <a:ea typeface="Cambria" panose="02040503050406030204" pitchFamily="18" charset="0"/>
              </a:rPr>
              <a:t>	Service </a:t>
            </a:r>
            <a:r>
              <a:rPr lang="en-US" sz="950" dirty="0">
                <a:latin typeface="Cambria" panose="02040503050406030204" pitchFamily="18" charset="0"/>
                <a:ea typeface="Cambria" panose="02040503050406030204" pitchFamily="18" charset="0"/>
              </a:rPr>
              <a:t>Delivery System design and integration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204,669 </a:t>
            </a:r>
            <a:r>
              <a:rPr lang="en-US" sz="950" dirty="0" smtClean="0">
                <a:latin typeface="Cambria" panose="02040503050406030204" pitchFamily="18" charset="0"/>
                <a:ea typeface="Cambria" panose="02040503050406030204" pitchFamily="18" charset="0"/>
              </a:rPr>
              <a:t>	Outreach</a:t>
            </a:r>
            <a:r>
              <a:rPr lang="en-US" sz="950" dirty="0">
                <a:latin typeface="Cambria" panose="02040503050406030204" pitchFamily="18" charset="0"/>
                <a:ea typeface="Cambria" panose="02040503050406030204" pitchFamily="18" charset="0"/>
              </a:rPr>
              <a:t>, Recruitment, Education Awareness and mandatory </a:t>
            </a:r>
            <a:r>
              <a:rPr lang="en-US" sz="950" dirty="0" smtClean="0">
                <a:latin typeface="Cambria" panose="02040503050406030204" pitchFamily="18" charset="0"/>
                <a:ea typeface="Cambria" panose="02040503050406030204" pitchFamily="18" charset="0"/>
              </a:rPr>
              <a:t>	statewide </a:t>
            </a:r>
            <a:r>
              <a:rPr lang="en-US" sz="950" dirty="0">
                <a:latin typeface="Cambria" panose="02040503050406030204" pitchFamily="18" charset="0"/>
                <a:ea typeface="Cambria" panose="02040503050406030204" pitchFamily="18" charset="0"/>
              </a:rPr>
              <a:t>activities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173,528 </a:t>
            </a:r>
            <a:r>
              <a:rPr lang="en-US" sz="950" dirty="0" smtClean="0">
                <a:latin typeface="Cambria" panose="02040503050406030204" pitchFamily="18" charset="0"/>
                <a:ea typeface="Cambria" panose="02040503050406030204" pitchFamily="18" charset="0"/>
              </a:rPr>
              <a:t>	Provides </a:t>
            </a:r>
            <a:r>
              <a:rPr lang="en-US" sz="950" dirty="0">
                <a:latin typeface="Cambria" panose="02040503050406030204" pitchFamily="18" charset="0"/>
                <a:ea typeface="Cambria" panose="02040503050406030204" pitchFamily="18" charset="0"/>
              </a:rPr>
              <a:t>for occupational forecast and revise the forecast as </a:t>
            </a:r>
            <a:r>
              <a:rPr lang="en-US" sz="950" dirty="0" smtClean="0">
                <a:latin typeface="Cambria" panose="02040503050406030204" pitchFamily="18" charset="0"/>
                <a:ea typeface="Cambria" panose="02040503050406030204" pitchFamily="18" charset="0"/>
              </a:rPr>
              <a:t>	necessary</a:t>
            </a:r>
            <a:r>
              <a:rPr lang="en-US" sz="950" dirty="0">
                <a:latin typeface="Cambria" panose="02040503050406030204" pitchFamily="18" charset="0"/>
                <a:ea typeface="Cambria" panose="02040503050406030204" pitchFamily="18" charset="0"/>
              </a:rPr>
              <a:t>; analyze demand and supply of the labor </a:t>
            </a:r>
            <a:r>
              <a:rPr lang="en-US" sz="950" dirty="0" smtClean="0">
                <a:latin typeface="Cambria" panose="02040503050406030204" pitchFamily="18" charset="0"/>
                <a:ea typeface="Cambria" panose="02040503050406030204" pitchFamily="18" charset="0"/>
              </a:rPr>
              <a:t>force</a:t>
            </a:r>
          </a:p>
          <a:p>
            <a:pPr algn="just"/>
            <a:r>
              <a:rPr lang="en-US" sz="950" dirty="0">
                <a:latin typeface="Cambria" panose="02040503050406030204" pitchFamily="18" charset="0"/>
                <a:ea typeface="Cambria" panose="02040503050406030204" pitchFamily="18" charset="0"/>
              </a:rPr>
              <a:t>$15,000 </a:t>
            </a:r>
            <a:r>
              <a:rPr lang="en-US" sz="950" dirty="0" smtClean="0">
                <a:latin typeface="Cambria" panose="02040503050406030204" pitchFamily="18" charset="0"/>
                <a:ea typeface="Cambria" panose="02040503050406030204" pitchFamily="18" charset="0"/>
              </a:rPr>
              <a:t>	Annual </a:t>
            </a:r>
            <a:r>
              <a:rPr lang="en-US" sz="950" dirty="0">
                <a:latin typeface="Cambria" panose="02040503050406030204" pitchFamily="18" charset="0"/>
                <a:ea typeface="Cambria" panose="02040503050406030204" pitchFamily="18" charset="0"/>
              </a:rPr>
              <a:t>actuarial analysis of the Second Injury </a:t>
            </a:r>
            <a:r>
              <a:rPr lang="en-US" sz="950" dirty="0" smtClean="0">
                <a:latin typeface="Cambria" panose="02040503050406030204" pitchFamily="18" charset="0"/>
                <a:ea typeface="Cambria" panose="02040503050406030204" pitchFamily="18" charset="0"/>
              </a:rPr>
              <a:t>Fund</a:t>
            </a:r>
          </a:p>
          <a:p>
            <a:pPr algn="just"/>
            <a:r>
              <a:rPr lang="en-US" sz="950" dirty="0">
                <a:latin typeface="Cambria" panose="02040503050406030204" pitchFamily="18" charset="0"/>
                <a:ea typeface="Cambria" panose="02040503050406030204" pitchFamily="18" charset="0"/>
              </a:rPr>
              <a:t>$81,450 </a:t>
            </a:r>
            <a:r>
              <a:rPr lang="en-US" sz="950" dirty="0" smtClean="0">
                <a:latin typeface="Cambria" panose="02040503050406030204" pitchFamily="18" charset="0"/>
                <a:ea typeface="Cambria" panose="02040503050406030204" pitchFamily="18" charset="0"/>
              </a:rPr>
              <a:t>	Payments </a:t>
            </a:r>
            <a:r>
              <a:rPr lang="en-US" sz="950" dirty="0">
                <a:latin typeface="Cambria" panose="02040503050406030204" pitchFamily="18" charset="0"/>
                <a:ea typeface="Cambria" panose="02040503050406030204" pitchFamily="18" charset="0"/>
              </a:rPr>
              <a:t>to </a:t>
            </a:r>
            <a:r>
              <a:rPr lang="en-US" sz="950" dirty="0" err="1">
                <a:latin typeface="Cambria" panose="02040503050406030204" pitchFamily="18" charset="0"/>
                <a:ea typeface="Cambria" panose="02040503050406030204" pitchFamily="18" charset="0"/>
              </a:rPr>
              <a:t>Westaff</a:t>
            </a:r>
            <a:r>
              <a:rPr lang="en-US" sz="950" dirty="0">
                <a:latin typeface="Cambria" panose="02040503050406030204" pitchFamily="18" charset="0"/>
                <a:ea typeface="Cambria" panose="02040503050406030204" pitchFamily="18" charset="0"/>
              </a:rPr>
              <a:t> temporary personnel, Family Medical </a:t>
            </a:r>
            <a:r>
              <a:rPr lang="en-US" sz="950" dirty="0" smtClean="0">
                <a:latin typeface="Cambria" panose="02040503050406030204" pitchFamily="18" charset="0"/>
                <a:ea typeface="Cambria" panose="02040503050406030204" pitchFamily="18" charset="0"/>
              </a:rPr>
              <a:t>	Leave </a:t>
            </a:r>
            <a:r>
              <a:rPr lang="en-US" sz="950" dirty="0">
                <a:latin typeface="Cambria" panose="02040503050406030204" pitchFamily="18" charset="0"/>
                <a:ea typeface="Cambria" panose="02040503050406030204" pitchFamily="18" charset="0"/>
              </a:rPr>
              <a:t>Act (FMLA) and drug testing outsourcing.</a:t>
            </a:r>
            <a:endParaRPr lang="en-US" sz="95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88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2" name="Rectangle 31"/>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3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sp>
        <p:nvSpPr>
          <p:cNvPr id="34" name="TextBox 33"/>
          <p:cNvSpPr txBox="1"/>
          <p:nvPr/>
        </p:nvSpPr>
        <p:spPr>
          <a:xfrm>
            <a:off x="2359683" y="160488"/>
            <a:ext cx="5241115" cy="769441"/>
          </a:xfrm>
          <a:prstGeom prst="rect">
            <a:avLst/>
          </a:prstGeom>
          <a:noFill/>
        </p:spPr>
        <p:txBody>
          <a:bodyPr wrap="none" rtlCol="0">
            <a:spAutoFit/>
          </a:bodyPr>
          <a:lstStyle/>
          <a:p>
            <a:pPr algn="ctr"/>
            <a:r>
              <a:rPr lang="en-US" sz="2400" dirty="0">
                <a:solidFill>
                  <a:srgbClr val="FFFFCC"/>
                </a:solidFill>
                <a:latin typeface="Cambria"/>
                <a:cs typeface="Cambria"/>
              </a:rPr>
              <a:t>Workforce Commission</a:t>
            </a:r>
          </a:p>
          <a:p>
            <a:pPr algn="ctr"/>
            <a:r>
              <a:rPr lang="en-US" sz="2000" dirty="0" smtClean="0">
                <a:solidFill>
                  <a:srgbClr val="FFFFCC"/>
                </a:solidFill>
                <a:latin typeface="Cambria"/>
                <a:cs typeface="Cambria"/>
              </a:rPr>
              <a:t>FY26 </a:t>
            </a:r>
            <a:r>
              <a:rPr lang="en-US" sz="2000" dirty="0">
                <a:solidFill>
                  <a:srgbClr val="FFFFCC"/>
                </a:solidFill>
                <a:latin typeface="Cambria"/>
                <a:cs typeface="Cambria"/>
              </a:rPr>
              <a:t>Recommended Categorical Expenditures</a:t>
            </a:r>
          </a:p>
        </p:txBody>
      </p:sp>
      <p:sp>
        <p:nvSpPr>
          <p:cNvPr id="24" name="Slide Number Placeholder 1">
            <a:extLst>
              <a:ext uri="{FF2B5EF4-FFF2-40B4-BE49-F238E27FC236}">
                <a16:creationId xmlns:a16="http://schemas.microsoft.com/office/drawing/2014/main" id="{206FF36C-6FB6-964B-98AF-B3CDF784753A}"/>
              </a:ext>
            </a:extLst>
          </p:cNvPr>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14</a:t>
            </a:fld>
            <a:endParaRPr lang="en-US" sz="1000" i="1" dirty="0">
              <a:solidFill>
                <a:schemeClr val="accent1"/>
              </a:solidFill>
              <a:latin typeface="Bernard MT Condensed"/>
              <a:cs typeface="Bernard MT Condensed"/>
            </a:endParaRPr>
          </a:p>
        </p:txBody>
      </p:sp>
      <p:sp>
        <p:nvSpPr>
          <p:cNvPr id="17" name="TextBox 16">
            <a:extLst>
              <a:ext uri="{FF2B5EF4-FFF2-40B4-BE49-F238E27FC236}">
                <a16:creationId xmlns:a16="http://schemas.microsoft.com/office/drawing/2014/main" id="{39B90C03-2756-CD43-A6DA-31664B5EF227}"/>
              </a:ext>
            </a:extLst>
          </p:cNvPr>
          <p:cNvSpPr txBox="1"/>
          <p:nvPr/>
        </p:nvSpPr>
        <p:spPr>
          <a:xfrm>
            <a:off x="6583202" y="6512903"/>
            <a:ext cx="2225289" cy="200055"/>
          </a:xfrm>
          <a:prstGeom prst="rect">
            <a:avLst/>
          </a:prstGeom>
          <a:noFill/>
        </p:spPr>
        <p:txBody>
          <a:bodyPr wrap="none" rtlCol="0">
            <a:spAutoFit/>
          </a:bodyPr>
          <a:lstStyle/>
          <a:p>
            <a:r>
              <a:rPr lang="en-US" sz="700" i="1" dirty="0">
                <a:latin typeface="Cambria" panose="02040503050406030204" pitchFamily="18" charset="0"/>
              </a:rPr>
              <a:t>Source:  </a:t>
            </a:r>
            <a:r>
              <a:rPr lang="en-US" sz="700" i="1" dirty="0" smtClean="0">
                <a:latin typeface="Cambria" panose="02040503050406030204" pitchFamily="18" charset="0"/>
              </a:rPr>
              <a:t>FY26 </a:t>
            </a:r>
            <a:r>
              <a:rPr lang="en-US" sz="700" i="1" dirty="0">
                <a:latin typeface="Cambria" panose="02040503050406030204" pitchFamily="18" charset="0"/>
              </a:rPr>
              <a:t>Executive Budget Supporting Documents.</a:t>
            </a:r>
          </a:p>
        </p:txBody>
      </p:sp>
      <p:sp>
        <p:nvSpPr>
          <p:cNvPr id="25" name="Rectangle 24">
            <a:extLst>
              <a:ext uri="{FF2B5EF4-FFF2-40B4-BE49-F238E27FC236}">
                <a16:creationId xmlns:a16="http://schemas.microsoft.com/office/drawing/2014/main" id="{97D4305F-1F47-2848-8759-5F25D1E711BA}"/>
              </a:ext>
            </a:extLst>
          </p:cNvPr>
          <p:cNvSpPr/>
          <p:nvPr/>
        </p:nvSpPr>
        <p:spPr>
          <a:xfrm>
            <a:off x="170921" y="1006035"/>
            <a:ext cx="4392766" cy="3901068"/>
          </a:xfrm>
          <a:prstGeom prst="rect">
            <a:avLst/>
          </a:prstGeom>
        </p:spPr>
        <p:txBody>
          <a:bodyPr wrap="square">
            <a:spAutoFit/>
          </a:bodyPr>
          <a:lstStyle/>
          <a:p>
            <a:r>
              <a:rPr lang="en-US" sz="1000" u="sng" dirty="0" smtClean="0">
                <a:latin typeface="Cambria" panose="02040503050406030204" pitchFamily="18" charset="0"/>
                <a:ea typeface="Cambria" panose="02040503050406030204" pitchFamily="18" charset="0"/>
              </a:rPr>
              <a:t>Other Charges</a:t>
            </a:r>
            <a:endParaRPr lang="en-US" sz="1000" u="sng" dirty="0">
              <a:latin typeface="Cambria" panose="02040503050406030204" pitchFamily="18" charset="0"/>
              <a:ea typeface="Cambria" panose="02040503050406030204" pitchFamily="18" charset="0"/>
            </a:endParaRPr>
          </a:p>
          <a:p>
            <a:pPr algn="just"/>
            <a:r>
              <a:rPr lang="en-US" sz="950" dirty="0">
                <a:latin typeface="Cambria" panose="02040503050406030204" pitchFamily="18" charset="0"/>
                <a:ea typeface="Cambria" panose="02040503050406030204" pitchFamily="18" charset="0"/>
              </a:rPr>
              <a:t>$154,015 </a:t>
            </a:r>
            <a:r>
              <a:rPr lang="en-US" sz="950" dirty="0" smtClean="0">
                <a:latin typeface="Cambria" panose="02040503050406030204" pitchFamily="18" charset="0"/>
                <a:ea typeface="Cambria" panose="02040503050406030204" pitchFamily="18" charset="0"/>
              </a:rPr>
              <a:t>	Outreach </a:t>
            </a:r>
            <a:r>
              <a:rPr lang="en-US" sz="950" dirty="0">
                <a:latin typeface="Cambria" panose="02040503050406030204" pitchFamily="18" charset="0"/>
                <a:ea typeface="Cambria" panose="02040503050406030204" pitchFamily="18" charset="0"/>
              </a:rPr>
              <a:t>and </a:t>
            </a:r>
            <a:r>
              <a:rPr lang="en-US" sz="950" dirty="0" smtClean="0">
                <a:latin typeface="Cambria" panose="02040503050406030204" pitchFamily="18" charset="0"/>
                <a:ea typeface="Cambria" panose="02040503050406030204" pitchFamily="18" charset="0"/>
              </a:rPr>
              <a:t>recruitment</a:t>
            </a:r>
          </a:p>
          <a:p>
            <a:pPr algn="just"/>
            <a:r>
              <a:rPr lang="en-US" sz="950" dirty="0">
                <a:latin typeface="Cambria" panose="02040503050406030204" pitchFamily="18" charset="0"/>
                <a:ea typeface="Cambria" panose="02040503050406030204" pitchFamily="18" charset="0"/>
              </a:rPr>
              <a:t>$150,000 </a:t>
            </a:r>
            <a:r>
              <a:rPr lang="en-US" sz="950" dirty="0" smtClean="0">
                <a:latin typeface="Cambria" panose="02040503050406030204" pitchFamily="18" charset="0"/>
                <a:ea typeface="Cambria" panose="02040503050406030204" pitchFamily="18" charset="0"/>
              </a:rPr>
              <a:t>	Services </a:t>
            </a:r>
            <a:r>
              <a:rPr lang="en-US" sz="950" dirty="0">
                <a:latin typeface="Cambria" panose="02040503050406030204" pitchFamily="18" charset="0"/>
                <a:ea typeface="Cambria" panose="02040503050406030204" pitchFamily="18" charset="0"/>
              </a:rPr>
              <a:t>related to the administration of the worker's </a:t>
            </a:r>
            <a:r>
              <a:rPr lang="en-US" sz="950" dirty="0" smtClean="0">
                <a:latin typeface="Cambria" panose="02040503050406030204" pitchFamily="18" charset="0"/>
                <a:ea typeface="Cambria" panose="02040503050406030204" pitchFamily="18" charset="0"/>
              </a:rPr>
              <a:t>	compensation </a:t>
            </a:r>
            <a:r>
              <a:rPr lang="en-US" sz="950" dirty="0">
                <a:latin typeface="Cambria" panose="02040503050406030204" pitchFamily="18" charset="0"/>
                <a:ea typeface="Cambria" panose="02040503050406030204" pitchFamily="18" charset="0"/>
              </a:rPr>
              <a:t>system and the worker's compensation </a:t>
            </a:r>
            <a:r>
              <a:rPr lang="en-US" sz="950" dirty="0" smtClean="0">
                <a:latin typeface="Cambria" panose="02040503050406030204" pitchFamily="18" charset="0"/>
                <a:ea typeface="Cambria" panose="02040503050406030204" pitchFamily="18" charset="0"/>
              </a:rPr>
              <a:t>	court </a:t>
            </a:r>
            <a:r>
              <a:rPr lang="en-US" sz="950" dirty="0">
                <a:latin typeface="Cambria" panose="02040503050406030204" pitchFamily="18" charset="0"/>
                <a:ea typeface="Cambria" panose="02040503050406030204" pitchFamily="18" charset="0"/>
              </a:rPr>
              <a:t>(courtroom equipment, </a:t>
            </a:r>
            <a:r>
              <a:rPr lang="en-US" sz="950" dirty="0" err="1">
                <a:latin typeface="Cambria" panose="02040503050406030204" pitchFamily="18" charset="0"/>
                <a:ea typeface="Cambria" panose="02040503050406030204" pitchFamily="18" charset="0"/>
              </a:rPr>
              <a:t>etc</a:t>
            </a:r>
            <a:r>
              <a:rPr lang="en-US" sz="950" dirty="0" smtClean="0">
                <a:latin typeface="Cambria" panose="02040503050406030204" pitchFamily="18" charset="0"/>
                <a:ea typeface="Cambria" panose="02040503050406030204" pitchFamily="18" charset="0"/>
              </a:rPr>
              <a:t>).</a:t>
            </a:r>
          </a:p>
          <a:p>
            <a:pPr algn="just"/>
            <a:r>
              <a:rPr lang="en-US" sz="950" dirty="0">
                <a:latin typeface="Cambria" panose="02040503050406030204" pitchFamily="18" charset="0"/>
                <a:ea typeface="Cambria" panose="02040503050406030204" pitchFamily="18" charset="0"/>
              </a:rPr>
              <a:t>$6,459,249 </a:t>
            </a:r>
            <a:r>
              <a:rPr lang="en-US" sz="950" dirty="0" smtClean="0">
                <a:latin typeface="Cambria" panose="02040503050406030204" pitchFamily="18" charset="0"/>
                <a:ea typeface="Cambria" panose="02040503050406030204" pitchFamily="18" charset="0"/>
              </a:rPr>
              <a:t>	Continued </a:t>
            </a:r>
            <a:r>
              <a:rPr lang="en-US" sz="950" dirty="0">
                <a:latin typeface="Cambria" panose="02040503050406030204" pitchFamily="18" charset="0"/>
                <a:ea typeface="Cambria" panose="02040503050406030204" pitchFamily="18" charset="0"/>
              </a:rPr>
              <a:t>support of the Help Individuals Reach Employment </a:t>
            </a:r>
            <a:r>
              <a:rPr lang="en-US" sz="950" dirty="0" smtClean="0">
                <a:latin typeface="Cambria" panose="02040503050406030204" pitchFamily="18" charset="0"/>
                <a:ea typeface="Cambria" panose="02040503050406030204" pitchFamily="18" charset="0"/>
              </a:rPr>
              <a:t>	(</a:t>
            </a:r>
            <a:r>
              <a:rPr lang="en-US" sz="950" dirty="0">
                <a:latin typeface="Cambria" panose="02040503050406030204" pitchFamily="18" charset="0"/>
                <a:ea typeface="Cambria" panose="02040503050406030204" pitchFamily="18" charset="0"/>
              </a:rPr>
              <a:t>HIRE) system - additional infrastructure improvements, </a:t>
            </a:r>
            <a:r>
              <a:rPr lang="en-US" sz="950" dirty="0" smtClean="0">
                <a:latin typeface="Cambria" panose="02040503050406030204" pitchFamily="18" charset="0"/>
                <a:ea typeface="Cambria" panose="02040503050406030204" pitchFamily="18" charset="0"/>
              </a:rPr>
              <a:t>	business </a:t>
            </a:r>
            <a:r>
              <a:rPr lang="en-US" sz="950" dirty="0">
                <a:latin typeface="Cambria" panose="02040503050406030204" pitchFamily="18" charset="0"/>
                <a:ea typeface="Cambria" panose="02040503050406030204" pitchFamily="18" charset="0"/>
              </a:rPr>
              <a:t>continuity and third party </a:t>
            </a:r>
            <a:r>
              <a:rPr lang="en-US" sz="950" dirty="0" smtClean="0">
                <a:latin typeface="Cambria" panose="02040503050406030204" pitchFamily="18" charset="0"/>
                <a:ea typeface="Cambria" panose="02040503050406030204" pitchFamily="18" charset="0"/>
              </a:rPr>
              <a:t>escrow</a:t>
            </a:r>
          </a:p>
          <a:p>
            <a:pPr algn="just"/>
            <a:r>
              <a:rPr lang="en-US" sz="950" dirty="0">
                <a:latin typeface="Cambria" panose="02040503050406030204" pitchFamily="18" charset="0"/>
                <a:ea typeface="Cambria" panose="02040503050406030204" pitchFamily="18" charset="0"/>
              </a:rPr>
              <a:t>$35,798,270 </a:t>
            </a:r>
            <a:r>
              <a:rPr lang="en-US" sz="950" dirty="0" smtClean="0">
                <a:latin typeface="Cambria" panose="02040503050406030204" pitchFamily="18" charset="0"/>
                <a:ea typeface="Cambria" panose="02040503050406030204" pitchFamily="18" charset="0"/>
              </a:rPr>
              <a:t>	Pass </a:t>
            </a:r>
            <a:r>
              <a:rPr lang="en-US" sz="950" dirty="0">
                <a:latin typeface="Cambria" panose="02040503050406030204" pitchFamily="18" charset="0"/>
                <a:ea typeface="Cambria" panose="02040503050406030204" pitchFamily="18" charset="0"/>
              </a:rPr>
              <a:t>through grants to local agencies for workforce training and </a:t>
            </a:r>
            <a:r>
              <a:rPr lang="en-US" sz="950" dirty="0" smtClean="0">
                <a:latin typeface="Cambria" panose="02040503050406030204" pitchFamily="18" charset="0"/>
                <a:ea typeface="Cambria" panose="02040503050406030204" pitchFamily="18" charset="0"/>
              </a:rPr>
              <a:t>	education </a:t>
            </a: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25,804,012 </a:t>
            </a:r>
            <a:r>
              <a:rPr lang="en-US" sz="950" dirty="0" smtClean="0">
                <a:latin typeface="Cambria" panose="02040503050406030204" pitchFamily="18" charset="0"/>
                <a:ea typeface="Cambria" panose="02040503050406030204" pitchFamily="18" charset="0"/>
              </a:rPr>
              <a:t>	Training </a:t>
            </a:r>
            <a:r>
              <a:rPr lang="en-US" sz="950" dirty="0">
                <a:latin typeface="Cambria" panose="02040503050406030204" pitchFamily="18" charset="0"/>
                <a:ea typeface="Cambria" panose="02040503050406030204" pitchFamily="18" charset="0"/>
              </a:rPr>
              <a:t>grants to assist clients in acquiring and enhancing job </a:t>
            </a:r>
            <a:r>
              <a:rPr lang="en-US" sz="950" dirty="0" smtClean="0">
                <a:latin typeface="Cambria" panose="02040503050406030204" pitchFamily="18" charset="0"/>
                <a:ea typeface="Cambria" panose="02040503050406030204" pitchFamily="18" charset="0"/>
              </a:rPr>
              <a:t>	skills </a:t>
            </a:r>
            <a:r>
              <a:rPr lang="en-US" sz="950" dirty="0">
                <a:latin typeface="Cambria" panose="02040503050406030204" pitchFamily="18" charset="0"/>
                <a:ea typeface="Cambria" panose="02040503050406030204" pitchFamily="18" charset="0"/>
              </a:rPr>
              <a:t>in the Incumbent Worker Training Program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$37,478,010 	Vocational </a:t>
            </a:r>
            <a:r>
              <a:rPr lang="en-US" sz="950" dirty="0">
                <a:latin typeface="Cambria" panose="02040503050406030204" pitchFamily="18" charset="0"/>
                <a:ea typeface="Cambria" panose="02040503050406030204" pitchFamily="18" charset="0"/>
              </a:rPr>
              <a:t>Rehabilitation - service provided per Section 110 of </a:t>
            </a:r>
            <a:r>
              <a:rPr lang="en-US" sz="950" dirty="0" smtClean="0">
                <a:latin typeface="Cambria" panose="02040503050406030204" pitchFamily="18" charset="0"/>
                <a:ea typeface="Cambria" panose="02040503050406030204" pitchFamily="18" charset="0"/>
              </a:rPr>
              <a:t>	the </a:t>
            </a:r>
            <a:r>
              <a:rPr lang="en-US" sz="950" dirty="0">
                <a:latin typeface="Cambria" panose="02040503050406030204" pitchFamily="18" charset="0"/>
                <a:ea typeface="Cambria" panose="02040503050406030204" pitchFamily="18" charset="0"/>
              </a:rPr>
              <a:t>Vocational Rehabilitation Act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535,000 </a:t>
            </a:r>
            <a:r>
              <a:rPr lang="en-US" sz="950" dirty="0" smtClean="0">
                <a:latin typeface="Cambria" panose="02040503050406030204" pitchFamily="18" charset="0"/>
                <a:ea typeface="Cambria" panose="02040503050406030204" pitchFamily="18" charset="0"/>
              </a:rPr>
              <a:t>	Randolph </a:t>
            </a:r>
            <a:r>
              <a:rPr lang="en-US" sz="950" dirty="0">
                <a:latin typeface="Cambria" panose="02040503050406030204" pitchFamily="18" charset="0"/>
                <a:ea typeface="Cambria" panose="02040503050406030204" pitchFamily="18" charset="0"/>
              </a:rPr>
              <a:t>Sheppard Blind Vending Stand Program and Blind </a:t>
            </a:r>
            <a:r>
              <a:rPr lang="en-US" sz="950" dirty="0" smtClean="0">
                <a:latin typeface="Cambria" panose="02040503050406030204" pitchFamily="18" charset="0"/>
                <a:ea typeface="Cambria" panose="02040503050406030204" pitchFamily="18" charset="0"/>
              </a:rPr>
              <a:t>	Vendors </a:t>
            </a:r>
            <a:r>
              <a:rPr lang="en-US" sz="950" dirty="0">
                <a:latin typeface="Cambria" panose="02040503050406030204" pitchFamily="18" charset="0"/>
                <a:ea typeface="Cambria" panose="02040503050406030204" pitchFamily="18" charset="0"/>
              </a:rPr>
              <a:t>Trust Fund services for the visually impaired </a:t>
            </a:r>
            <a:r>
              <a:rPr lang="en-US" sz="950" dirty="0" smtClean="0">
                <a:latin typeface="Cambria" panose="02040503050406030204" pitchFamily="18" charset="0"/>
                <a:ea typeface="Cambria" panose="02040503050406030204" pitchFamily="18" charset="0"/>
              </a:rPr>
              <a:t>	payments </a:t>
            </a: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206,877 </a:t>
            </a:r>
            <a:r>
              <a:rPr lang="en-US" sz="950" dirty="0" smtClean="0">
                <a:latin typeface="Cambria" panose="02040503050406030204" pitchFamily="18" charset="0"/>
                <a:ea typeface="Cambria" panose="02040503050406030204" pitchFamily="18" charset="0"/>
              </a:rPr>
              <a:t>	Hosting </a:t>
            </a:r>
            <a:r>
              <a:rPr lang="en-US" sz="950" dirty="0">
                <a:latin typeface="Cambria" panose="02040503050406030204" pitchFamily="18" charset="0"/>
                <a:ea typeface="Cambria" panose="02040503050406030204" pitchFamily="18" charset="0"/>
              </a:rPr>
              <a:t>services outsourcing initiatives for Aware, </a:t>
            </a:r>
            <a:r>
              <a:rPr lang="en-US" sz="950" dirty="0" err="1">
                <a:latin typeface="Cambria" panose="02040503050406030204" pitchFamily="18" charset="0"/>
                <a:ea typeface="Cambria" panose="02040503050406030204" pitchFamily="18" charset="0"/>
              </a:rPr>
              <a:t>Geosol</a:t>
            </a:r>
            <a:r>
              <a:rPr lang="en-US" sz="950" dirty="0">
                <a:latin typeface="Cambria" panose="02040503050406030204" pitchFamily="18" charset="0"/>
                <a:ea typeface="Cambria" panose="02040503050406030204" pitchFamily="18" charset="0"/>
              </a:rPr>
              <a:t> and </a:t>
            </a:r>
            <a:r>
              <a:rPr lang="en-US" sz="950" dirty="0" smtClean="0">
                <a:latin typeface="Cambria" panose="02040503050406030204" pitchFamily="18" charset="0"/>
                <a:ea typeface="Cambria" panose="02040503050406030204" pitchFamily="18" charset="0"/>
              </a:rPr>
              <a:t>	</a:t>
            </a:r>
            <a:r>
              <a:rPr lang="en-US" sz="950" dirty="0" err="1" smtClean="0">
                <a:latin typeface="Cambria" panose="02040503050406030204" pitchFamily="18" charset="0"/>
                <a:ea typeface="Cambria" panose="02040503050406030204" pitchFamily="18" charset="0"/>
              </a:rPr>
              <a:t>Justware</a:t>
            </a:r>
            <a:r>
              <a:rPr lang="en-US" sz="950" dirty="0" smtClean="0">
                <a:latin typeface="Cambria" panose="02040503050406030204" pitchFamily="18" charset="0"/>
                <a:ea typeface="Cambria" panose="02040503050406030204" pitchFamily="18" charset="0"/>
              </a:rPr>
              <a:t> </a:t>
            </a: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324,215 </a:t>
            </a:r>
            <a:r>
              <a:rPr lang="en-US" sz="950" dirty="0" smtClean="0">
                <a:latin typeface="Cambria" panose="02040503050406030204" pitchFamily="18" charset="0"/>
                <a:ea typeface="Cambria" panose="02040503050406030204" pitchFamily="18" charset="0"/>
              </a:rPr>
              <a:t>	Independent </a:t>
            </a:r>
            <a:r>
              <a:rPr lang="en-US" sz="950" dirty="0">
                <a:latin typeface="Cambria" panose="02040503050406030204" pitchFamily="18" charset="0"/>
                <a:ea typeface="Cambria" panose="02040503050406030204" pitchFamily="18" charset="0"/>
              </a:rPr>
              <a:t>Living Services Part B Grant </a:t>
            </a:r>
            <a:endParaRPr lang="en-US" sz="950" dirty="0" smtClean="0">
              <a:latin typeface="Cambria" panose="02040503050406030204" pitchFamily="18" charset="0"/>
              <a:ea typeface="Cambria" panose="02040503050406030204" pitchFamily="18" charset="0"/>
            </a:endParaRPr>
          </a:p>
          <a:p>
            <a:pPr algn="just"/>
            <a:r>
              <a:rPr lang="en-US" sz="950" dirty="0" smtClean="0">
                <a:latin typeface="Cambria" panose="02040503050406030204" pitchFamily="18" charset="0"/>
                <a:ea typeface="Cambria" panose="02040503050406030204" pitchFamily="18" charset="0"/>
              </a:rPr>
              <a:t>$</a:t>
            </a:r>
            <a:r>
              <a:rPr lang="en-US" sz="950" dirty="0">
                <a:latin typeface="Cambria" panose="02040503050406030204" pitchFamily="18" charset="0"/>
                <a:ea typeface="Cambria" panose="02040503050406030204" pitchFamily="18" charset="0"/>
              </a:rPr>
              <a:t>10,014,115 </a:t>
            </a:r>
            <a:r>
              <a:rPr lang="en-US" sz="950" dirty="0" smtClean="0">
                <a:latin typeface="Cambria" panose="02040503050406030204" pitchFamily="18" charset="0"/>
                <a:ea typeface="Cambria" panose="02040503050406030204" pitchFamily="18" charset="0"/>
              </a:rPr>
              <a:t>	Jobs </a:t>
            </a:r>
            <a:r>
              <a:rPr lang="en-US" sz="950" dirty="0">
                <a:latin typeface="Cambria" panose="02040503050406030204" pitchFamily="18" charset="0"/>
                <a:ea typeface="Cambria" panose="02040503050406030204" pitchFamily="18" charset="0"/>
              </a:rPr>
              <a:t>for America's Graduates (JAG) administration and grants to </a:t>
            </a:r>
            <a:r>
              <a:rPr lang="en-US" sz="950" dirty="0" smtClean="0">
                <a:latin typeface="Cambria" panose="02040503050406030204" pitchFamily="18" charset="0"/>
                <a:ea typeface="Cambria" panose="02040503050406030204" pitchFamily="18" charset="0"/>
              </a:rPr>
              <a:t>	local agencies</a:t>
            </a:r>
          </a:p>
          <a:p>
            <a:pPr algn="just"/>
            <a:r>
              <a:rPr lang="en-US" sz="950" dirty="0">
                <a:latin typeface="Cambria" panose="02040503050406030204" pitchFamily="18" charset="0"/>
                <a:ea typeface="Cambria" panose="02040503050406030204" pitchFamily="18" charset="0"/>
              </a:rPr>
              <a:t>$58,279,137 </a:t>
            </a:r>
            <a:r>
              <a:rPr lang="en-US" sz="950" dirty="0" smtClean="0">
                <a:latin typeface="Cambria" panose="02040503050406030204" pitchFamily="18" charset="0"/>
                <a:ea typeface="Cambria" panose="02040503050406030204" pitchFamily="18" charset="0"/>
              </a:rPr>
              <a:t>	Reimbursements </a:t>
            </a:r>
            <a:r>
              <a:rPr lang="en-US" sz="950" dirty="0">
                <a:latin typeface="Cambria" panose="02040503050406030204" pitchFamily="18" charset="0"/>
                <a:ea typeface="Cambria" panose="02040503050406030204" pitchFamily="18" charset="0"/>
              </a:rPr>
              <a:t>to insurance carriers for cost of worker's </a:t>
            </a:r>
            <a:r>
              <a:rPr lang="en-US" sz="950" dirty="0" smtClean="0">
                <a:latin typeface="Cambria" panose="02040503050406030204" pitchFamily="18" charset="0"/>
                <a:ea typeface="Cambria" panose="02040503050406030204" pitchFamily="18" charset="0"/>
              </a:rPr>
              <a:t>	compensation </a:t>
            </a:r>
            <a:r>
              <a:rPr lang="en-US" sz="950" dirty="0">
                <a:latin typeface="Cambria" panose="02040503050406030204" pitchFamily="18" charset="0"/>
                <a:ea typeface="Cambria" panose="02040503050406030204" pitchFamily="18" charset="0"/>
              </a:rPr>
              <a:t>benefits, when an eligible worker sustains a </a:t>
            </a:r>
            <a:r>
              <a:rPr lang="en-US" sz="950" dirty="0" smtClean="0">
                <a:latin typeface="Cambria" panose="02040503050406030204" pitchFamily="18" charset="0"/>
                <a:ea typeface="Cambria" panose="02040503050406030204" pitchFamily="18" charset="0"/>
              </a:rPr>
              <a:t>	subsequent </a:t>
            </a:r>
            <a:r>
              <a:rPr lang="en-US" sz="950" dirty="0">
                <a:latin typeface="Cambria" panose="02040503050406030204" pitchFamily="18" charset="0"/>
                <a:ea typeface="Cambria" panose="02040503050406030204" pitchFamily="18" charset="0"/>
              </a:rPr>
              <a:t>job related injury</a:t>
            </a:r>
            <a:r>
              <a:rPr lang="en-US" sz="950" dirty="0" smtClean="0">
                <a:latin typeface="Cambria" panose="02040503050406030204" pitchFamily="18" charset="0"/>
                <a:ea typeface="Cambria" panose="02040503050406030204" pitchFamily="18" charset="0"/>
              </a:rPr>
              <a:t>.</a:t>
            </a:r>
          </a:p>
          <a:p>
            <a:pPr algn="just"/>
            <a:r>
              <a:rPr lang="en-US" sz="950" dirty="0">
                <a:latin typeface="Cambria" panose="02040503050406030204" pitchFamily="18" charset="0"/>
                <a:ea typeface="Cambria" panose="02040503050406030204" pitchFamily="18" charset="0"/>
              </a:rPr>
              <a:t>$279,424 </a:t>
            </a:r>
            <a:r>
              <a:rPr lang="en-US" sz="950" dirty="0" smtClean="0">
                <a:latin typeface="Cambria" panose="02040503050406030204" pitchFamily="18" charset="0"/>
                <a:ea typeface="Cambria" panose="02040503050406030204" pitchFamily="18" charset="0"/>
              </a:rPr>
              <a:t>	Security/Janitorial </a:t>
            </a:r>
            <a:r>
              <a:rPr lang="en-US" sz="950" dirty="0">
                <a:latin typeface="Cambria" panose="02040503050406030204" pitchFamily="18" charset="0"/>
                <a:ea typeface="Cambria" panose="02040503050406030204" pitchFamily="18" charset="0"/>
              </a:rPr>
              <a:t>Services</a:t>
            </a:r>
            <a:endParaRPr lang="en-US" sz="95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601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2310344" y="218305"/>
            <a:ext cx="5339786" cy="677108"/>
          </a:xfrm>
          <a:prstGeom prst="rect">
            <a:avLst/>
          </a:prstGeom>
        </p:spPr>
        <p:txBody>
          <a:bodyPr wrap="square">
            <a:spAutoFit/>
          </a:bodyPr>
          <a:lstStyle/>
          <a:p>
            <a:pPr algn="ctr"/>
            <a:r>
              <a:rPr lang="en-US" sz="2400" dirty="0" smtClean="0">
                <a:solidFill>
                  <a:srgbClr val="FFFFCC"/>
                </a:solidFill>
                <a:latin typeface="Cambria"/>
                <a:cs typeface="Cambria"/>
              </a:rPr>
              <a:t>Workforce Commission</a:t>
            </a:r>
            <a:endParaRPr lang="en-US" sz="2400" dirty="0">
              <a:solidFill>
                <a:srgbClr val="FFFFCC"/>
              </a:solidFill>
              <a:latin typeface="Cambria"/>
              <a:cs typeface="Cambria"/>
            </a:endParaRPr>
          </a:p>
          <a:p>
            <a:pPr algn="ctr"/>
            <a:r>
              <a:rPr lang="en-US" sz="1400" dirty="0">
                <a:solidFill>
                  <a:srgbClr val="FFFFCC"/>
                </a:solidFill>
                <a:latin typeface="Cambria"/>
                <a:cs typeface="Cambria"/>
              </a:rPr>
              <a:t>FTEs, Authorized T.O., and Other Charges Positions</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15</a:t>
            </a:fld>
            <a:endParaRPr lang="en-US" sz="1000" i="1" dirty="0">
              <a:solidFill>
                <a:srgbClr val="4F81BD"/>
              </a:solidFill>
              <a:latin typeface="Bernard MT Condensed"/>
              <a:cs typeface="Bernard MT Condensed"/>
            </a:endParaRPr>
          </a:p>
        </p:txBody>
      </p:sp>
      <p:graphicFrame>
        <p:nvGraphicFramePr>
          <p:cNvPr id="18" name="Chart 17"/>
          <p:cNvGraphicFramePr/>
          <p:nvPr>
            <p:extLst>
              <p:ext uri="{D42A27DB-BD31-4B8C-83A1-F6EECF244321}">
                <p14:modId xmlns:p14="http://schemas.microsoft.com/office/powerpoint/2010/main" val="3314262625"/>
              </p:ext>
            </p:extLst>
          </p:nvPr>
        </p:nvGraphicFramePr>
        <p:xfrm>
          <a:off x="4572000" y="1040014"/>
          <a:ext cx="4295482" cy="3098662"/>
        </p:xfrm>
        <a:graphic>
          <a:graphicData uri="http://schemas.openxmlformats.org/drawingml/2006/chart">
            <c:chart xmlns:c="http://schemas.openxmlformats.org/drawingml/2006/chart" xmlns:r="http://schemas.openxmlformats.org/officeDocument/2006/relationships" r:id="rId3"/>
          </a:graphicData>
        </a:graphic>
      </p:graphicFrame>
      <p:sp>
        <p:nvSpPr>
          <p:cNvPr id="138" name="TextBox 137"/>
          <p:cNvSpPr txBox="1"/>
          <p:nvPr/>
        </p:nvSpPr>
        <p:spPr>
          <a:xfrm>
            <a:off x="998558" y="5894761"/>
            <a:ext cx="2623572" cy="400110"/>
          </a:xfrm>
          <a:prstGeom prst="rect">
            <a:avLst/>
          </a:prstGeom>
          <a:solidFill>
            <a:srgbClr val="FFF2CD"/>
          </a:solidFill>
          <a:ln>
            <a:solidFill>
              <a:schemeClr val="tx1"/>
            </a:solidFill>
          </a:ln>
        </p:spPr>
        <p:txBody>
          <a:bodyPr wrap="square" rtlCol="0">
            <a:spAutoFit/>
          </a:bodyPr>
          <a:lstStyle/>
          <a:p>
            <a:pPr algn="ctr"/>
            <a:r>
              <a:rPr lang="en-US" sz="1000" dirty="0" smtClean="0">
                <a:latin typeface="Cambria" panose="02040503050406030204" pitchFamily="18" charset="0"/>
              </a:rPr>
              <a:t>FY25 </a:t>
            </a:r>
            <a:r>
              <a:rPr lang="en-US" sz="1000" dirty="0">
                <a:latin typeface="Cambria" panose="02040503050406030204" pitchFamily="18" charset="0"/>
              </a:rPr>
              <a:t>number of funded, but not filled, positions as </a:t>
            </a:r>
            <a:r>
              <a:rPr lang="en-US" sz="1000" dirty="0" smtClean="0">
                <a:latin typeface="Cambria" panose="02040503050406030204" pitchFamily="18" charset="0"/>
              </a:rPr>
              <a:t>of January </a:t>
            </a:r>
            <a:r>
              <a:rPr lang="en-US" sz="1000" dirty="0" smtClean="0">
                <a:latin typeface="Cambria" panose="02040503050406030204" pitchFamily="18" charset="0"/>
              </a:rPr>
              <a:t>2025 </a:t>
            </a:r>
            <a:r>
              <a:rPr lang="en-US" sz="1000" dirty="0" smtClean="0">
                <a:latin typeface="Cambria" panose="02040503050406030204" pitchFamily="18" charset="0"/>
              </a:rPr>
              <a:t>= </a:t>
            </a:r>
            <a:r>
              <a:rPr lang="en-US" sz="1000" dirty="0" smtClean="0">
                <a:latin typeface="Cambria" panose="02040503050406030204" pitchFamily="18" charset="0"/>
              </a:rPr>
              <a:t>101</a:t>
            </a:r>
            <a:endParaRPr lang="en-US" sz="1000" dirty="0">
              <a:latin typeface="Cambria" panose="02040503050406030204" pitchFamily="18" charset="0"/>
            </a:endParaRPr>
          </a:p>
        </p:txBody>
      </p:sp>
      <p:sp>
        <p:nvSpPr>
          <p:cNvPr id="6" name="Rectangle 5">
            <a:extLst>
              <a:ext uri="{FF2B5EF4-FFF2-40B4-BE49-F238E27FC236}">
                <a16:creationId xmlns:a16="http://schemas.microsoft.com/office/drawing/2014/main" id="{A0F44EC9-930B-8447-87DB-D8B766AA70FA}"/>
              </a:ext>
            </a:extLst>
          </p:cNvPr>
          <p:cNvSpPr/>
          <p:nvPr/>
        </p:nvSpPr>
        <p:spPr>
          <a:xfrm>
            <a:off x="4576341" y="4234639"/>
            <a:ext cx="4286801" cy="46166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dirty="0">
                <a:latin typeface="Cambria" panose="02040503050406030204" pitchFamily="18" charset="0"/>
              </a:rPr>
              <a:t>The full-time equivalent or </a:t>
            </a:r>
            <a:r>
              <a:rPr lang="en-US" sz="800" b="1" dirty="0">
                <a:latin typeface="Cambria" panose="02040503050406030204" pitchFamily="18" charset="0"/>
              </a:rPr>
              <a:t>FTE</a:t>
            </a:r>
            <a:r>
              <a:rPr lang="en-US" sz="800" dirty="0">
                <a:latin typeface="Cambria" panose="02040503050406030204" pitchFamily="18" charset="0"/>
              </a:rPr>
              <a:t> definition refers to the number of hours considered full-time. For example, if an agency considers 40 hours full time, and there are two employees working 20 hours per week, those two employees would be 1.0 FTE.</a:t>
            </a:r>
          </a:p>
        </p:txBody>
      </p:sp>
      <p:graphicFrame>
        <p:nvGraphicFramePr>
          <p:cNvPr id="12" name="Chart 11">
            <a:extLst>
              <a:ext uri="{FF2B5EF4-FFF2-40B4-BE49-F238E27FC236}">
                <a16:creationId xmlns:a16="http://schemas.microsoft.com/office/drawing/2014/main" id="{4FB7580D-2489-D84C-A8ED-BF028D4F9A43}"/>
              </a:ext>
            </a:extLst>
          </p:cNvPr>
          <p:cNvGraphicFramePr/>
          <p:nvPr>
            <p:extLst>
              <p:ext uri="{D42A27DB-BD31-4B8C-83A1-F6EECF244321}">
                <p14:modId xmlns:p14="http://schemas.microsoft.com/office/powerpoint/2010/main" val="3586807666"/>
              </p:ext>
            </p:extLst>
          </p:nvPr>
        </p:nvGraphicFramePr>
        <p:xfrm>
          <a:off x="240349" y="1116203"/>
          <a:ext cx="4251783" cy="433697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37B94E52-9044-2A40-BA86-07F006839A0B}"/>
              </a:ext>
            </a:extLst>
          </p:cNvPr>
          <p:cNvSpPr/>
          <p:nvPr/>
        </p:nvSpPr>
        <p:spPr>
          <a:xfrm>
            <a:off x="4576341" y="5394714"/>
            <a:ext cx="4286801" cy="1077218"/>
          </a:xfrm>
          <a:prstGeom prst="rect">
            <a:avLst/>
          </a:prstGeom>
          <a:solidFill>
            <a:schemeClr val="accent5">
              <a:lumMod val="20000"/>
              <a:lumOff val="80000"/>
            </a:schemeClr>
          </a:solidFill>
          <a:ln>
            <a:solidFill>
              <a:schemeClr val="tx1"/>
            </a:solidFill>
          </a:ln>
        </p:spPr>
        <p:txBody>
          <a:bodyPr wrap="square">
            <a:spAutoFit/>
          </a:bodyPr>
          <a:lstStyle/>
          <a:p>
            <a:r>
              <a:rPr lang="en-US" sz="800" b="1" dirty="0">
                <a:latin typeface="Cambria" panose="02040503050406030204" pitchFamily="18" charset="0"/>
              </a:rPr>
              <a:t>Other Charges </a:t>
            </a:r>
            <a:r>
              <a:rPr lang="en-US" sz="800" dirty="0">
                <a:latin typeface="Cambria" panose="02040503050406030204" pitchFamily="18" charset="0"/>
              </a:rPr>
              <a:t>positions are authorized under R.S. 39:2(5)(b) …</a:t>
            </a:r>
          </a:p>
          <a:p>
            <a:endParaRPr lang="en-US" sz="800" dirty="0">
              <a:latin typeface="Cambria" panose="02040503050406030204" pitchFamily="18" charset="0"/>
            </a:endParaRPr>
          </a:p>
          <a:p>
            <a:r>
              <a:rPr lang="en-US" sz="800" dirty="0">
                <a:latin typeface="Cambria" panose="02040503050406030204" pitchFamily="18" charset="0"/>
              </a:rPr>
              <a:t>(5)(b) "Authorized other charges positions" means the number of positions in an appropriation bill to be funded by the other charges continuing category of the accounting system for the state. The number may be adjusted during a fiscal year in accordance with law.</a:t>
            </a:r>
          </a:p>
          <a:p>
            <a:pPr marL="171450" indent="-171450">
              <a:buFont typeface="Arial" panose="020B0604020202020204" pitchFamily="34" charset="0"/>
              <a:buChar char="•"/>
            </a:pPr>
            <a:r>
              <a:rPr lang="en-US" sz="800" dirty="0">
                <a:latin typeface="Cambria" panose="02040503050406030204" pitchFamily="18" charset="0"/>
              </a:rPr>
              <a:t>[Act 377 of 2013 by Rep. Burrell]</a:t>
            </a:r>
          </a:p>
          <a:p>
            <a:pPr marL="171450" indent="-171450">
              <a:buFont typeface="Arial" panose="020B0604020202020204" pitchFamily="34" charset="0"/>
              <a:buChar char="•"/>
            </a:pPr>
            <a:r>
              <a:rPr lang="en-US" sz="800" dirty="0">
                <a:latin typeface="Cambria" panose="02040503050406030204" pitchFamily="18" charset="0"/>
              </a:rPr>
              <a:t>Positions coded in the Other Charges expenditure category</a:t>
            </a:r>
          </a:p>
          <a:p>
            <a:pPr marL="171450" indent="-171450">
              <a:buFont typeface="Arial" panose="020B0604020202020204" pitchFamily="34" charset="0"/>
              <a:buChar char="•"/>
            </a:pPr>
            <a:r>
              <a:rPr lang="en-US" sz="800" dirty="0">
                <a:latin typeface="Cambria" panose="02040503050406030204" pitchFamily="18" charset="0"/>
              </a:rPr>
              <a:t>These positions are usually associated with federal grants</a:t>
            </a:r>
          </a:p>
        </p:txBody>
      </p:sp>
      <p:sp>
        <p:nvSpPr>
          <p:cNvPr id="14" name="Rectangle 13">
            <a:extLst>
              <a:ext uri="{FF2B5EF4-FFF2-40B4-BE49-F238E27FC236}">
                <a16:creationId xmlns:a16="http://schemas.microsoft.com/office/drawing/2014/main" id="{924A06EA-F021-AE46-BD5C-309DDBADD8D2}"/>
              </a:ext>
            </a:extLst>
          </p:cNvPr>
          <p:cNvSpPr/>
          <p:nvPr/>
        </p:nvSpPr>
        <p:spPr>
          <a:xfrm>
            <a:off x="4576341" y="4753122"/>
            <a:ext cx="4286801" cy="58477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b="1" dirty="0">
                <a:latin typeface="Cambria" panose="02040503050406030204" pitchFamily="18" charset="0"/>
              </a:rPr>
              <a:t>Authorized Positions </a:t>
            </a:r>
            <a:r>
              <a:rPr lang="en-US" sz="800" dirty="0">
                <a:latin typeface="Cambria" panose="02040503050406030204" pitchFamily="18" charset="0"/>
              </a:rPr>
              <a:t>are those referred to in the Table of Organization (or T.O.) for each department. This count includes only those positions paid for from the Salaries expenditure category for the organization units and agencies </a:t>
            </a:r>
            <a:r>
              <a:rPr lang="en-US" sz="800" dirty="0" smtClean="0">
                <a:latin typeface="Cambria" panose="02040503050406030204" pitchFamily="18" charset="0"/>
              </a:rPr>
              <a:t>included </a:t>
            </a:r>
            <a:r>
              <a:rPr lang="en-US" sz="800" dirty="0">
                <a:latin typeface="Cambria" panose="02040503050406030204" pitchFamily="18" charset="0"/>
              </a:rPr>
              <a:t>in each department’s appropriation. This excludes positions paid for from other expenditure categories, such as wages or per diem.</a:t>
            </a:r>
          </a:p>
        </p:txBody>
      </p:sp>
    </p:spTree>
    <p:extLst>
      <p:ext uri="{BB962C8B-B14F-4D97-AF65-F5344CB8AC3E}">
        <p14:creationId xmlns:p14="http://schemas.microsoft.com/office/powerpoint/2010/main" val="428507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2385753" y="213497"/>
            <a:ext cx="4671752" cy="677108"/>
          </a:xfrm>
          <a:prstGeom prst="rect">
            <a:avLst/>
          </a:prstGeom>
        </p:spPr>
        <p:txBody>
          <a:bodyPr wrap="square">
            <a:spAutoFit/>
          </a:bodyPr>
          <a:lstStyle/>
          <a:p>
            <a:pPr algn="ctr"/>
            <a:r>
              <a:rPr lang="en-US" sz="2400" dirty="0" smtClean="0">
                <a:solidFill>
                  <a:srgbClr val="FFFFCC"/>
                </a:solidFill>
                <a:latin typeface="Cambria"/>
                <a:cs typeface="Cambria"/>
              </a:rPr>
              <a:t>Workforce Commission</a:t>
            </a:r>
            <a:endParaRPr lang="en-US" sz="2400" dirty="0">
              <a:solidFill>
                <a:srgbClr val="FFFFCC"/>
              </a:solidFill>
              <a:latin typeface="Cambria"/>
              <a:cs typeface="Cambria"/>
            </a:endParaRPr>
          </a:p>
          <a:p>
            <a:pPr algn="ctr"/>
            <a:r>
              <a:rPr lang="en-US" sz="1400" dirty="0" smtClean="0">
                <a:solidFill>
                  <a:srgbClr val="FFFFCC"/>
                </a:solidFill>
                <a:latin typeface="Cambria"/>
                <a:cs typeface="Cambria"/>
              </a:rPr>
              <a:t>Related </a:t>
            </a:r>
            <a:r>
              <a:rPr lang="en-US" sz="1400" dirty="0">
                <a:solidFill>
                  <a:srgbClr val="FFFFCC"/>
                </a:solidFill>
                <a:latin typeface="Cambria"/>
                <a:cs typeface="Cambria"/>
              </a:rPr>
              <a:t>Employment Information</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16</a:t>
            </a:fld>
            <a:endParaRPr lang="en-US" sz="1000" i="1" dirty="0">
              <a:solidFill>
                <a:srgbClr val="4F81BD"/>
              </a:solidFill>
              <a:latin typeface="Bernard MT Condensed"/>
              <a:cs typeface="Bernard MT Condensed"/>
            </a:endParaRPr>
          </a:p>
        </p:txBody>
      </p:sp>
      <p:graphicFrame>
        <p:nvGraphicFramePr>
          <p:cNvPr id="5" name="Table 4"/>
          <p:cNvGraphicFramePr>
            <a:graphicFrameLocks noGrp="1"/>
          </p:cNvGraphicFramePr>
          <p:nvPr>
            <p:extLst>
              <p:ext uri="{D42A27DB-BD31-4B8C-83A1-F6EECF244321}">
                <p14:modId xmlns:p14="http://schemas.microsoft.com/office/powerpoint/2010/main" val="1636671160"/>
              </p:ext>
            </p:extLst>
          </p:nvPr>
        </p:nvGraphicFramePr>
        <p:xfrm>
          <a:off x="550104" y="1848732"/>
          <a:ext cx="5244324" cy="1969224"/>
        </p:xfrm>
        <a:graphic>
          <a:graphicData uri="http://schemas.openxmlformats.org/drawingml/2006/table">
            <a:tbl>
              <a:tblPr firstRow="1" bandRow="1">
                <a:tableStyleId>{5C22544A-7EE6-4342-B048-85BDC9FD1C3A}</a:tableStyleId>
              </a:tblPr>
              <a:tblGrid>
                <a:gridCol w="1132400">
                  <a:extLst>
                    <a:ext uri="{9D8B030D-6E8A-4147-A177-3AD203B41FA5}">
                      <a16:colId xmlns:a16="http://schemas.microsoft.com/office/drawing/2014/main" val="784179249"/>
                    </a:ext>
                  </a:extLst>
                </a:gridCol>
                <a:gridCol w="1027981">
                  <a:extLst>
                    <a:ext uri="{9D8B030D-6E8A-4147-A177-3AD203B41FA5}">
                      <a16:colId xmlns:a16="http://schemas.microsoft.com/office/drawing/2014/main" val="2299740999"/>
                    </a:ext>
                  </a:extLst>
                </a:gridCol>
                <a:gridCol w="1027981">
                  <a:extLst>
                    <a:ext uri="{9D8B030D-6E8A-4147-A177-3AD203B41FA5}">
                      <a16:colId xmlns:a16="http://schemas.microsoft.com/office/drawing/2014/main" val="3173344423"/>
                    </a:ext>
                  </a:extLst>
                </a:gridCol>
                <a:gridCol w="970481">
                  <a:extLst>
                    <a:ext uri="{9D8B030D-6E8A-4147-A177-3AD203B41FA5}">
                      <a16:colId xmlns:a16="http://schemas.microsoft.com/office/drawing/2014/main" val="2744583258"/>
                    </a:ext>
                  </a:extLst>
                </a:gridCol>
                <a:gridCol w="1085481">
                  <a:extLst>
                    <a:ext uri="{9D8B030D-6E8A-4147-A177-3AD203B41FA5}">
                      <a16:colId xmlns:a16="http://schemas.microsoft.com/office/drawing/2014/main" val="104981444"/>
                    </a:ext>
                  </a:extLst>
                </a:gridCol>
              </a:tblGrid>
              <a:tr h="464102">
                <a:tc>
                  <a:txBody>
                    <a:bodyPr/>
                    <a:lstStyle/>
                    <a:p>
                      <a:pPr algn="ctr"/>
                      <a:r>
                        <a:rPr lang="en-US" sz="1000" dirty="0">
                          <a:solidFill>
                            <a:schemeClr val="bg1"/>
                          </a:solidFill>
                          <a:latin typeface="Cambria" panose="02040503050406030204" pitchFamily="18" charset="0"/>
                          <a:ea typeface="Cambria" panose="02040503050406030204" pitchFamily="18" charset="0"/>
                        </a:rPr>
                        <a:t>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2023 </a:t>
                      </a:r>
                      <a:endParaRPr lang="en-US" sz="1000" dirty="0">
                        <a:solidFill>
                          <a:schemeClr val="bg1"/>
                        </a:solidFill>
                        <a:latin typeface="Cambria" panose="02040503050406030204" pitchFamily="18" charset="0"/>
                        <a:ea typeface="Cambria" panose="02040503050406030204" pitchFamily="18" charset="0"/>
                      </a:endParaRP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2024 </a:t>
                      </a:r>
                      <a:endParaRPr lang="en-US" sz="1000" dirty="0">
                        <a:solidFill>
                          <a:schemeClr val="bg1"/>
                        </a:solidFill>
                        <a:latin typeface="Cambria" panose="02040503050406030204" pitchFamily="18" charset="0"/>
                        <a:ea typeface="Cambria" panose="02040503050406030204" pitchFamily="18" charset="0"/>
                      </a:endParaRP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2025 </a:t>
                      </a:r>
                      <a:endParaRPr lang="en-US" sz="1000" dirty="0">
                        <a:solidFill>
                          <a:schemeClr val="bg1"/>
                        </a:solidFill>
                        <a:latin typeface="Cambria" panose="02040503050406030204" pitchFamily="18" charset="0"/>
                        <a:ea typeface="Cambria" panose="02040503050406030204" pitchFamily="18" charset="0"/>
                      </a:endParaRPr>
                    </a:p>
                    <a:p>
                      <a:pPr algn="ctr"/>
                      <a:r>
                        <a:rPr lang="en-US" sz="1000" dirty="0">
                          <a:solidFill>
                            <a:schemeClr val="bg1"/>
                          </a:solidFill>
                          <a:latin typeface="Cambria" panose="02040503050406030204" pitchFamily="18" charset="0"/>
                          <a:ea typeface="Cambria" panose="02040503050406030204" pitchFamily="18" charset="0"/>
                        </a:rPr>
                        <a:t>Enacted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smtClean="0">
                          <a:solidFill>
                            <a:schemeClr val="bg1"/>
                          </a:solidFill>
                          <a:latin typeface="Cambria" panose="02040503050406030204" pitchFamily="18" charset="0"/>
                          <a:ea typeface="Cambria" panose="02040503050406030204" pitchFamily="18" charset="0"/>
                        </a:rPr>
                        <a:t>2026 </a:t>
                      </a:r>
                      <a:r>
                        <a:rPr lang="en-US" sz="1000" dirty="0">
                          <a:solidFill>
                            <a:schemeClr val="bg1"/>
                          </a:solidFill>
                          <a:latin typeface="Cambria" panose="02040503050406030204" pitchFamily="18" charset="0"/>
                          <a:ea typeface="Cambria" panose="02040503050406030204" pitchFamily="18" charset="0"/>
                        </a:rPr>
                        <a:t>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23226751"/>
                  </a:ext>
                </a:extLst>
              </a:tr>
              <a:tr h="264446">
                <a:tc>
                  <a:txBody>
                    <a:bodyPr/>
                    <a:lstStyle/>
                    <a:p>
                      <a:r>
                        <a:rPr lang="en-US" sz="1050" dirty="0">
                          <a:latin typeface="Cambria" panose="02040503050406030204" pitchFamily="18" charset="0"/>
                          <a:ea typeface="Cambria" panose="02040503050406030204" pitchFamily="18" charset="0"/>
                        </a:rPr>
                        <a:t>Salaries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$43,467,769</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44,740,725</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$50,748,841</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52,198,981</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709598"/>
                  </a:ext>
                </a:extLst>
              </a:tr>
              <a:tr h="346530">
                <a:tc>
                  <a:txBody>
                    <a:bodyPr/>
                    <a:lstStyle/>
                    <a:p>
                      <a:r>
                        <a:rPr lang="en-US" sz="1050" dirty="0">
                          <a:latin typeface="Cambria" panose="02040503050406030204" pitchFamily="18" charset="0"/>
                          <a:ea typeface="Cambria" panose="02040503050406030204" pitchFamily="18" charset="0"/>
                        </a:rPr>
                        <a:t>Other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$3,779,608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3,214,837</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$2,783,539</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2,783,539</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157437"/>
                  </a:ext>
                </a:extLst>
              </a:tr>
              <a:tr h="346530">
                <a:tc>
                  <a:txBody>
                    <a:bodyPr/>
                    <a:lstStyle/>
                    <a:p>
                      <a:r>
                        <a:rPr lang="en-US" sz="1050" dirty="0">
                          <a:solidFill>
                            <a:schemeClr val="tx1"/>
                          </a:solidFill>
                          <a:latin typeface="Cambria" panose="02040503050406030204" pitchFamily="18" charset="0"/>
                          <a:ea typeface="Cambria" panose="02040503050406030204" pitchFamily="18" charset="0"/>
                        </a:rPr>
                        <a:t>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$30,428,018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33,178,333</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$32,846,571</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32,556,803</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extLst>
                  <a:ext uri="{0D108BD9-81ED-4DB2-BD59-A6C34878D82A}">
                    <a16:rowId xmlns:a16="http://schemas.microsoft.com/office/drawing/2014/main" val="3342898753"/>
                  </a:ext>
                </a:extLst>
              </a:tr>
              <a:tr h="482666">
                <a:tc>
                  <a:txBody>
                    <a:bodyPr/>
                    <a:lstStyle/>
                    <a:p>
                      <a:pPr algn="r"/>
                      <a:r>
                        <a:rPr lang="en-US" sz="1050" b="1" dirty="0">
                          <a:latin typeface="Cambria" panose="02040503050406030204" pitchFamily="18" charset="0"/>
                          <a:ea typeface="Cambria" panose="02040503050406030204" pitchFamily="18" charset="0"/>
                        </a:rPr>
                        <a:t>Total 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$77,675,394</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$81,133,894</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$86,378,951</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smtClean="0">
                          <a:solidFill>
                            <a:schemeClr val="tx1"/>
                          </a:solidFill>
                          <a:latin typeface="Cambria" panose="02040503050406030204" pitchFamily="18" charset="0"/>
                          <a:ea typeface="Cambria" panose="02040503050406030204" pitchFamily="18" charset="0"/>
                        </a:rPr>
                        <a:t>$87,539,323</a:t>
                      </a:r>
                      <a:endParaRPr lang="en-US" sz="10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02896283"/>
                  </a:ext>
                </a:extLst>
              </a:tr>
            </a:tbl>
          </a:graphicData>
        </a:graphic>
      </p:graphicFrame>
      <p:graphicFrame>
        <p:nvGraphicFramePr>
          <p:cNvPr id="219" name="Table 218"/>
          <p:cNvGraphicFramePr>
            <a:graphicFrameLocks noGrp="1"/>
          </p:cNvGraphicFramePr>
          <p:nvPr>
            <p:extLst>
              <p:ext uri="{D42A27DB-BD31-4B8C-83A1-F6EECF244321}">
                <p14:modId xmlns:p14="http://schemas.microsoft.com/office/powerpoint/2010/main" val="4112664735"/>
              </p:ext>
            </p:extLst>
          </p:nvPr>
        </p:nvGraphicFramePr>
        <p:xfrm>
          <a:off x="557778" y="3974887"/>
          <a:ext cx="5244326" cy="1615440"/>
        </p:xfrm>
        <a:graphic>
          <a:graphicData uri="http://schemas.openxmlformats.org/drawingml/2006/table">
            <a:tbl>
              <a:tblPr firstRow="1" bandRow="1">
                <a:tableStyleId>{5C22544A-7EE6-4342-B048-85BDC9FD1C3A}</a:tableStyleId>
              </a:tblPr>
              <a:tblGrid>
                <a:gridCol w="2214388">
                  <a:extLst>
                    <a:ext uri="{9D8B030D-6E8A-4147-A177-3AD203B41FA5}">
                      <a16:colId xmlns:a16="http://schemas.microsoft.com/office/drawing/2014/main" val="2509302048"/>
                    </a:ext>
                  </a:extLst>
                </a:gridCol>
                <a:gridCol w="1852096">
                  <a:extLst>
                    <a:ext uri="{9D8B030D-6E8A-4147-A177-3AD203B41FA5}">
                      <a16:colId xmlns:a16="http://schemas.microsoft.com/office/drawing/2014/main" val="4261577597"/>
                    </a:ext>
                  </a:extLst>
                </a:gridCol>
                <a:gridCol w="1177842">
                  <a:extLst>
                    <a:ext uri="{9D8B030D-6E8A-4147-A177-3AD203B41FA5}">
                      <a16:colId xmlns:a16="http://schemas.microsoft.com/office/drawing/2014/main" val="3613605964"/>
                    </a:ext>
                  </a:extLst>
                </a:gridCol>
              </a:tblGrid>
              <a:tr h="388615">
                <a:tc>
                  <a:txBody>
                    <a:bodyPr/>
                    <a:lstStyle/>
                    <a:p>
                      <a:pPr algn="ctr"/>
                      <a:r>
                        <a:rPr lang="en-US" sz="1000" dirty="0">
                          <a:solidFill>
                            <a:schemeClr val="tx1"/>
                          </a:solidFill>
                          <a:latin typeface="Cambria" panose="02040503050406030204" pitchFamily="18" charset="0"/>
                        </a:rPr>
                        <a:t>Related Benefits </a:t>
                      </a:r>
                    </a:p>
                    <a:p>
                      <a:pPr algn="ctr"/>
                      <a:r>
                        <a:rPr lang="en-US" sz="1000" dirty="0" smtClean="0">
                          <a:solidFill>
                            <a:schemeClr val="tx1"/>
                          </a:solidFill>
                          <a:latin typeface="Cambria" panose="02040503050406030204" pitchFamily="18" charset="0"/>
                        </a:rPr>
                        <a:t>FY25 </a:t>
                      </a:r>
                      <a:r>
                        <a:rPr lang="en-US" sz="1000" dirty="0">
                          <a:solidFill>
                            <a:schemeClr val="tx1"/>
                          </a:solidFill>
                          <a:latin typeface="Cambria" panose="02040503050406030204" pitchFamily="18" charset="0"/>
                        </a:rPr>
                        <a:t>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Total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extLst>
                  <a:ext uri="{0D108BD9-81ED-4DB2-BD59-A6C34878D82A}">
                    <a16:rowId xmlns:a16="http://schemas.microsoft.com/office/drawing/2014/main" val="2591445500"/>
                  </a:ext>
                </a:extLst>
              </a:tr>
              <a:tr h="242981">
                <a:tc>
                  <a:txBody>
                    <a:bodyPr/>
                    <a:lstStyle/>
                    <a:p>
                      <a:r>
                        <a:rPr lang="en-US" sz="1000" dirty="0">
                          <a:latin typeface="Cambria" panose="02040503050406030204" pitchFamily="18" charset="0"/>
                        </a:rPr>
                        <a:t>Total 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solidFill>
                            <a:schemeClr val="tx1"/>
                          </a:solidFill>
                          <a:latin typeface="Cambria" panose="02040503050406030204" pitchFamily="18" charset="0"/>
                          <a:ea typeface="Cambria" panose="02040503050406030204" pitchFamily="18" charset="0"/>
                        </a:rPr>
                        <a:t>$32,556,803</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59741523"/>
                  </a:ext>
                </a:extLst>
              </a:tr>
              <a:tr h="242981">
                <a:tc>
                  <a:txBody>
                    <a:bodyPr/>
                    <a:lstStyle/>
                    <a:p>
                      <a:r>
                        <a:rPr lang="en-US" sz="1000" dirty="0">
                          <a:latin typeface="Cambria" panose="02040503050406030204" pitchFamily="18" charset="0"/>
                        </a:rPr>
                        <a:t>UAL payments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a:t>
                      </a:r>
                      <a:r>
                        <a:rPr lang="en-US" sz="1000" dirty="0" smtClean="0">
                          <a:effectLst/>
                          <a:latin typeface="Cambria" panose="02040503050406030204" pitchFamily="18" charset="0"/>
                        </a:rPr>
                        <a:t>12,477,981</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latin typeface="Cambria" panose="02040503050406030204" pitchFamily="18" charset="0"/>
                        </a:rPr>
                        <a:t>38%</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645930"/>
                  </a:ext>
                </a:extLst>
              </a:tr>
              <a:tr h="242981">
                <a:tc>
                  <a:txBody>
                    <a:bodyPr/>
                    <a:lstStyle/>
                    <a:p>
                      <a:r>
                        <a:rPr lang="en-US" sz="1000" dirty="0">
                          <a:latin typeface="Cambria" panose="02040503050406030204" pitchFamily="18" charset="0"/>
                        </a:rPr>
                        <a:t>Retiree Health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a:t>
                      </a:r>
                      <a:r>
                        <a:rPr lang="en-US" sz="1000" dirty="0" smtClean="0">
                          <a:effectLst/>
                          <a:latin typeface="Cambria" panose="02040503050406030204" pitchFamily="18" charset="0"/>
                        </a:rPr>
                        <a:t>8,380,199</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23780902"/>
                  </a:ext>
                </a:extLst>
              </a:tr>
              <a:tr h="242981">
                <a:tc>
                  <a:txBody>
                    <a:bodyPr/>
                    <a:lstStyle/>
                    <a:p>
                      <a:r>
                        <a:rPr lang="en-US" sz="1000" dirty="0">
                          <a:latin typeface="Cambria" panose="02040503050406030204" pitchFamily="18" charset="0"/>
                        </a:rPr>
                        <a:t>Remaining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effectLst/>
                          <a:latin typeface="Cambria" panose="02040503050406030204" pitchFamily="18" charset="0"/>
                        </a:rPr>
                        <a:t>$</a:t>
                      </a:r>
                      <a:r>
                        <a:rPr lang="en-US" sz="1000" dirty="0" smtClean="0">
                          <a:effectLst/>
                          <a:latin typeface="Cambria" panose="02040503050406030204" pitchFamily="18" charset="0"/>
                        </a:rPr>
                        <a:t>11,698,623</a:t>
                      </a:r>
                      <a:endParaRPr lang="en-US" sz="10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58153"/>
                  </a:ext>
                </a:extLst>
              </a:tr>
              <a:tr h="242981">
                <a:tc>
                  <a:txBody>
                    <a:bodyPr/>
                    <a:lstStyle/>
                    <a:p>
                      <a:r>
                        <a:rPr lang="en-US" sz="1000" dirty="0">
                          <a:latin typeface="Cambria" panose="02040503050406030204" pitchFamily="18" charset="0"/>
                        </a:rPr>
                        <a:t>Means of Finance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General Fund = </a:t>
                      </a:r>
                      <a:r>
                        <a:rPr lang="en-US" sz="1000" dirty="0" smtClean="0">
                          <a:latin typeface="Cambria" panose="02040503050406030204" pitchFamily="18" charset="0"/>
                        </a:rPr>
                        <a:t>0%</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Other = </a:t>
                      </a:r>
                      <a:r>
                        <a:rPr lang="en-US" sz="1000" dirty="0" smtClean="0">
                          <a:latin typeface="Cambria" panose="02040503050406030204" pitchFamily="18" charset="0"/>
                        </a:rPr>
                        <a:t>100%</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872040"/>
                  </a:ext>
                </a:extLst>
              </a:tr>
            </a:tbl>
          </a:graphicData>
        </a:graphic>
      </p:graphicFrame>
      <p:sp>
        <p:nvSpPr>
          <p:cNvPr id="221" name="TextBox 220"/>
          <p:cNvSpPr txBox="1"/>
          <p:nvPr/>
        </p:nvSpPr>
        <p:spPr>
          <a:xfrm>
            <a:off x="6058577" y="2431970"/>
            <a:ext cx="2765245" cy="369332"/>
          </a:xfrm>
          <a:prstGeom prst="rect">
            <a:avLst/>
          </a:prstGeom>
          <a:solidFill>
            <a:srgbClr val="F0F5FA"/>
          </a:solidFill>
          <a:ln>
            <a:solidFill>
              <a:schemeClr val="tx1"/>
            </a:solidFill>
          </a:ln>
        </p:spPr>
        <p:txBody>
          <a:bodyPr wrap="square" rtlCol="0">
            <a:spAutoFit/>
          </a:bodyPr>
          <a:lstStyle/>
          <a:p>
            <a:pPr algn="ctr"/>
            <a:r>
              <a:rPr lang="en-US" sz="900" i="1" dirty="0">
                <a:latin typeface="Cambria" panose="02040503050406030204" pitchFamily="18" charset="0"/>
              </a:rPr>
              <a:t>Examples of Other Compensation include pay for WAE employees, part-time employees, student workers, etc.</a:t>
            </a:r>
          </a:p>
        </p:txBody>
      </p:sp>
      <p:sp>
        <p:nvSpPr>
          <p:cNvPr id="3" name="TextBox 2">
            <a:extLst>
              <a:ext uri="{FF2B5EF4-FFF2-40B4-BE49-F238E27FC236}">
                <a16:creationId xmlns:a16="http://schemas.microsoft.com/office/drawing/2014/main" id="{592AA37A-F46B-324D-9BB1-8A0CDBFECC0F}"/>
              </a:ext>
            </a:extLst>
          </p:cNvPr>
          <p:cNvSpPr txBox="1"/>
          <p:nvPr/>
        </p:nvSpPr>
        <p:spPr>
          <a:xfrm>
            <a:off x="550104" y="5747259"/>
            <a:ext cx="3272931" cy="784830"/>
          </a:xfrm>
          <a:prstGeom prst="rect">
            <a:avLst/>
          </a:prstGeom>
          <a:solidFill>
            <a:schemeClr val="bg2"/>
          </a:solidFill>
          <a:ln>
            <a:solidFill>
              <a:schemeClr val="tx1"/>
            </a:solidFill>
          </a:ln>
        </p:spPr>
        <p:txBody>
          <a:bodyPr wrap="square" rtlCol="0">
            <a:spAutoFit/>
          </a:bodyPr>
          <a:lstStyle/>
          <a:p>
            <a:pPr algn="just"/>
            <a:r>
              <a:rPr lang="en-US" sz="900" i="1" dirty="0">
                <a:latin typeface="Cambria" panose="02040503050406030204" pitchFamily="18" charset="0"/>
              </a:rPr>
              <a:t>* Remaining Benefits include employer contribution to authorized positions’ retirement, health, Medicare, FICA, Emoluments etc. The authorized positions include authorized T.O. positions and authorized other charges positions, both filled and vacant.</a:t>
            </a:r>
          </a:p>
        </p:txBody>
      </p:sp>
      <p:sp>
        <p:nvSpPr>
          <p:cNvPr id="17" name="TextBox 16">
            <a:extLst>
              <a:ext uri="{FF2B5EF4-FFF2-40B4-BE49-F238E27FC236}">
                <a16:creationId xmlns:a16="http://schemas.microsoft.com/office/drawing/2014/main" id="{9F13918C-ED71-D647-8121-6A490B03B3E1}"/>
              </a:ext>
            </a:extLst>
          </p:cNvPr>
          <p:cNvSpPr txBox="1"/>
          <p:nvPr/>
        </p:nvSpPr>
        <p:spPr>
          <a:xfrm>
            <a:off x="4149732" y="5939619"/>
            <a:ext cx="1652372" cy="400110"/>
          </a:xfrm>
          <a:prstGeom prst="rect">
            <a:avLst/>
          </a:prstGeom>
          <a:solidFill>
            <a:srgbClr val="FFF2CC"/>
          </a:solidFill>
          <a:ln w="12700">
            <a:solidFill>
              <a:schemeClr val="tx1"/>
            </a:solidFill>
          </a:ln>
        </p:spPr>
        <p:txBody>
          <a:bodyPr wrap="square" rtlCol="0">
            <a:spAutoFit/>
          </a:bodyPr>
          <a:lstStyle/>
          <a:p>
            <a:pPr algn="ctr"/>
            <a:r>
              <a:rPr lang="en-US" sz="1000" dirty="0">
                <a:latin typeface="Cambria" panose="02040503050406030204" pitchFamily="18" charset="0"/>
              </a:rPr>
              <a:t>Other Charges Benefits</a:t>
            </a:r>
          </a:p>
          <a:p>
            <a:pPr algn="ctr"/>
            <a:r>
              <a:rPr lang="en-US" sz="1000" dirty="0" smtClean="0">
                <a:latin typeface="Cambria" panose="02040503050406030204" pitchFamily="18" charset="0"/>
              </a:rPr>
              <a:t>$0</a:t>
            </a:r>
            <a:endParaRPr lang="en-US" sz="1000" dirty="0">
              <a:latin typeface="Cambria" panose="02040503050406030204" pitchFamily="18" charset="0"/>
            </a:endParaRPr>
          </a:p>
        </p:txBody>
      </p:sp>
      <p:sp>
        <p:nvSpPr>
          <p:cNvPr id="4" name="TextBox 3">
            <a:extLst>
              <a:ext uri="{FF2B5EF4-FFF2-40B4-BE49-F238E27FC236}">
                <a16:creationId xmlns:a16="http://schemas.microsoft.com/office/drawing/2014/main" id="{870310CA-3171-CA43-B0A6-C4BA2B49502A}"/>
              </a:ext>
            </a:extLst>
          </p:cNvPr>
          <p:cNvSpPr txBox="1"/>
          <p:nvPr/>
        </p:nvSpPr>
        <p:spPr>
          <a:xfrm>
            <a:off x="6058577" y="1844691"/>
            <a:ext cx="2765245" cy="26161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dirty="0">
                <a:latin typeface="Cambria" panose="02040503050406030204" pitchFamily="18" charset="0"/>
              </a:rPr>
              <a:t>Average </a:t>
            </a:r>
            <a:r>
              <a:rPr lang="en-US" sz="1100" dirty="0" smtClean="0">
                <a:latin typeface="Cambria" panose="02040503050406030204" pitchFamily="18" charset="0"/>
              </a:rPr>
              <a:t>T.O. </a:t>
            </a:r>
            <a:r>
              <a:rPr lang="en-US" sz="1100" dirty="0">
                <a:latin typeface="Cambria" panose="02040503050406030204" pitchFamily="18" charset="0"/>
              </a:rPr>
              <a:t>Salary = </a:t>
            </a:r>
            <a:r>
              <a:rPr lang="en-US" sz="1100" dirty="0" smtClean="0">
                <a:latin typeface="Cambria" panose="02040503050406030204" pitchFamily="18" charset="0"/>
              </a:rPr>
              <a:t>$55,580</a:t>
            </a:r>
            <a:endParaRPr lang="en-US" sz="1100" dirty="0">
              <a:latin typeface="Cambria" panose="02040503050406030204" pitchFamily="18" charset="0"/>
            </a:endParaRPr>
          </a:p>
        </p:txBody>
      </p:sp>
      <p:graphicFrame>
        <p:nvGraphicFramePr>
          <p:cNvPr id="15" name="Table 14">
            <a:extLst>
              <a:ext uri="{FF2B5EF4-FFF2-40B4-BE49-F238E27FC236}">
                <a16:creationId xmlns:a16="http://schemas.microsoft.com/office/drawing/2014/main" id="{69B8201F-63C0-2D47-9889-A2E2E0D0CDFC}"/>
              </a:ext>
            </a:extLst>
          </p:cNvPr>
          <p:cNvGraphicFramePr>
            <a:graphicFrameLocks noGrp="1"/>
          </p:cNvGraphicFramePr>
          <p:nvPr>
            <p:extLst>
              <p:ext uri="{D42A27DB-BD31-4B8C-83A1-F6EECF244321}">
                <p14:modId xmlns:p14="http://schemas.microsoft.com/office/powerpoint/2010/main" val="1100856411"/>
              </p:ext>
            </p:extLst>
          </p:nvPr>
        </p:nvGraphicFramePr>
        <p:xfrm>
          <a:off x="6102272" y="3126972"/>
          <a:ext cx="2677854" cy="2481237"/>
        </p:xfrm>
        <a:graphic>
          <a:graphicData uri="http://schemas.openxmlformats.org/drawingml/2006/table">
            <a:tbl>
              <a:tblPr firstRow="1" bandRow="1">
                <a:tableStyleId>{5C22544A-7EE6-4342-B048-85BDC9FD1C3A}</a:tableStyleId>
              </a:tblPr>
              <a:tblGrid>
                <a:gridCol w="1393821">
                  <a:extLst>
                    <a:ext uri="{9D8B030D-6E8A-4147-A177-3AD203B41FA5}">
                      <a16:colId xmlns:a16="http://schemas.microsoft.com/office/drawing/2014/main" val="3574661959"/>
                    </a:ext>
                  </a:extLst>
                </a:gridCol>
                <a:gridCol w="783371">
                  <a:extLst>
                    <a:ext uri="{9D8B030D-6E8A-4147-A177-3AD203B41FA5}">
                      <a16:colId xmlns:a16="http://schemas.microsoft.com/office/drawing/2014/main" val="2515516826"/>
                    </a:ext>
                  </a:extLst>
                </a:gridCol>
                <a:gridCol w="500662">
                  <a:extLst>
                    <a:ext uri="{9D8B030D-6E8A-4147-A177-3AD203B41FA5}">
                      <a16:colId xmlns:a16="http://schemas.microsoft.com/office/drawing/2014/main" val="2301143269"/>
                    </a:ext>
                  </a:extLst>
                </a:gridCol>
              </a:tblGrid>
              <a:tr h="332586">
                <a:tc>
                  <a:txBody>
                    <a:bodyPr/>
                    <a:lstStyle/>
                    <a:p>
                      <a:pPr algn="ctr"/>
                      <a:r>
                        <a:rPr lang="en-US" sz="900" dirty="0">
                          <a:latin typeface="Cambria" panose="02040503050406030204" pitchFamily="18" charset="0"/>
                        </a:rPr>
                        <a:t>Department Demographics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972310594"/>
                  </a:ext>
                </a:extLst>
              </a:tr>
              <a:tr h="203247">
                <a:tc>
                  <a:txBody>
                    <a:bodyPr/>
                    <a:lstStyle/>
                    <a:p>
                      <a:pPr algn="ctr"/>
                      <a:r>
                        <a:rPr lang="en-US" sz="900" b="1" dirty="0">
                          <a:latin typeface="Cambria" panose="02040503050406030204" pitchFamily="18" charset="0"/>
                        </a:rPr>
                        <a:t>Gender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extLst>
                  <a:ext uri="{0D108BD9-81ED-4DB2-BD59-A6C34878D82A}">
                    <a16:rowId xmlns:a16="http://schemas.microsoft.com/office/drawing/2014/main" val="388568399"/>
                  </a:ext>
                </a:extLst>
              </a:tr>
              <a:tr h="203247">
                <a:tc>
                  <a:txBody>
                    <a:bodyPr/>
                    <a:lstStyle/>
                    <a:p>
                      <a:pPr algn="r"/>
                      <a:r>
                        <a:rPr lang="en-US" sz="900" dirty="0">
                          <a:latin typeface="Cambria" panose="02040503050406030204" pitchFamily="18" charset="0"/>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673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79</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795621"/>
                  </a:ext>
                </a:extLst>
              </a:tr>
              <a:tr h="203247">
                <a:tc>
                  <a:txBody>
                    <a:bodyPr/>
                    <a:lstStyle/>
                    <a:p>
                      <a:pPr algn="r"/>
                      <a:r>
                        <a:rPr lang="en-US" sz="900" dirty="0">
                          <a:latin typeface="Cambria" panose="02040503050406030204" pitchFamily="18" charset="0"/>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184</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21</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704832"/>
                  </a:ext>
                </a:extLst>
              </a:tr>
              <a:tr h="203247">
                <a:tc>
                  <a:txBody>
                    <a:bodyPr/>
                    <a:lstStyle/>
                    <a:p>
                      <a:pPr algn="ctr"/>
                      <a:r>
                        <a:rPr lang="en-US" sz="900" b="1" dirty="0">
                          <a:latin typeface="Cambria" panose="02040503050406030204" pitchFamily="18" charset="0"/>
                        </a:rPr>
                        <a:t>Race/Ethnicity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766996"/>
                  </a:ext>
                </a:extLst>
              </a:tr>
              <a:tr h="203247">
                <a:tc>
                  <a:txBody>
                    <a:bodyPr/>
                    <a:lstStyle/>
                    <a:p>
                      <a:pPr algn="r"/>
                      <a:r>
                        <a:rPr lang="en-US" sz="900" dirty="0">
                          <a:latin typeface="Cambria" panose="02040503050406030204" pitchFamily="18" charset="0"/>
                        </a:rPr>
                        <a:t>White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320</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37</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564752"/>
                  </a:ext>
                </a:extLst>
              </a:tr>
              <a:tr h="203247">
                <a:tc>
                  <a:txBody>
                    <a:bodyPr/>
                    <a:lstStyle/>
                    <a:p>
                      <a:pPr algn="r"/>
                      <a:r>
                        <a:rPr lang="en-US" sz="900" dirty="0">
                          <a:latin typeface="Cambria" panose="02040503050406030204" pitchFamily="18" charset="0"/>
                        </a:rPr>
                        <a:t>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523</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61</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256015"/>
                  </a:ext>
                </a:extLst>
              </a:tr>
              <a:tr h="203247">
                <a:tc>
                  <a:txBody>
                    <a:bodyPr/>
                    <a:lstStyle/>
                    <a:p>
                      <a:pPr algn="r"/>
                      <a:r>
                        <a:rPr lang="en-US" sz="900" dirty="0" smtClean="0">
                          <a:latin typeface="Cambria" panose="02040503050406030204" pitchFamily="18" charset="0"/>
                        </a:rPr>
                        <a:t>Other</a:t>
                      </a:r>
                      <a:endParaRPr lang="en-US" sz="9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14</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2</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27280"/>
                  </a:ext>
                </a:extLst>
              </a:tr>
              <a:tr h="408597">
                <a:tc>
                  <a:txBody>
                    <a:bodyPr/>
                    <a:lstStyle/>
                    <a:p>
                      <a:pPr algn="r"/>
                      <a:r>
                        <a:rPr lang="en-US" sz="900" b="1" dirty="0">
                          <a:latin typeface="Cambria" panose="02040503050406030204" pitchFamily="18" charset="0"/>
                        </a:rPr>
                        <a:t>Currently in DROP or Eligible to Retire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smtClean="0">
                          <a:latin typeface="Cambria" panose="02040503050406030204" pitchFamily="18" charset="0"/>
                        </a:rPr>
                        <a:t>160</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smtClean="0">
                          <a:latin typeface="Cambria" panose="02040503050406030204" pitchFamily="18" charset="0"/>
                        </a:rPr>
                        <a:t>19</a:t>
                      </a: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153641"/>
                  </a:ext>
                </a:extLst>
              </a:tr>
            </a:tbl>
          </a:graphicData>
        </a:graphic>
      </p:graphicFrame>
      <p:sp>
        <p:nvSpPr>
          <p:cNvPr id="6" name="TextBox 5">
            <a:extLst>
              <a:ext uri="{FF2B5EF4-FFF2-40B4-BE49-F238E27FC236}">
                <a16:creationId xmlns:a16="http://schemas.microsoft.com/office/drawing/2014/main" id="{F0766284-0B1B-1349-A767-EB5998F01234}"/>
              </a:ext>
            </a:extLst>
          </p:cNvPr>
          <p:cNvSpPr txBox="1"/>
          <p:nvPr/>
        </p:nvSpPr>
        <p:spPr>
          <a:xfrm>
            <a:off x="984571" y="1021595"/>
            <a:ext cx="7192219" cy="646331"/>
          </a:xfrm>
          <a:prstGeom prst="rect">
            <a:avLst/>
          </a:prstGeom>
          <a:noFill/>
        </p:spPr>
        <p:txBody>
          <a:bodyPr wrap="square" rtlCol="0">
            <a:spAutoFit/>
          </a:bodyPr>
          <a:lstStyle/>
          <a:p>
            <a:pPr algn="ctr"/>
            <a:r>
              <a:rPr lang="en-US" sz="1200" dirty="0">
                <a:latin typeface="Cambria" panose="02040503050406030204" pitchFamily="18" charset="0"/>
              </a:rPr>
              <a:t>Salaries and Related Benefits for the </a:t>
            </a:r>
            <a:r>
              <a:rPr lang="en-US" sz="1200" dirty="0" smtClean="0">
                <a:latin typeface="Cambria" panose="02040503050406030204" pitchFamily="18" charset="0"/>
              </a:rPr>
              <a:t>868 </a:t>
            </a:r>
            <a:r>
              <a:rPr lang="en-US" sz="1200" dirty="0">
                <a:latin typeface="Cambria" panose="02040503050406030204" pitchFamily="18" charset="0"/>
              </a:rPr>
              <a:t>Authorized Positions are listed below in Chart 1.  </a:t>
            </a:r>
          </a:p>
          <a:p>
            <a:pPr algn="ctr"/>
            <a:r>
              <a:rPr lang="en-US" sz="1200" dirty="0">
                <a:latin typeface="Cambria" panose="02040503050406030204" pitchFamily="18" charset="0"/>
              </a:rPr>
              <a:t>In Chart 2, benefits are broken out to show the portion paid for active versus retired employees.  </a:t>
            </a:r>
          </a:p>
          <a:p>
            <a:pPr algn="ctr"/>
            <a:r>
              <a:rPr lang="en-US" sz="1200" dirty="0">
                <a:latin typeface="Cambria" panose="02040503050406030204" pitchFamily="18" charset="0"/>
              </a:rPr>
              <a:t>This is where payments for the Unfunded Accrued Liability (UAL) can be found.</a:t>
            </a:r>
          </a:p>
        </p:txBody>
      </p:sp>
      <p:sp>
        <p:nvSpPr>
          <p:cNvPr id="12" name="TextBox 11">
            <a:extLst>
              <a:ext uri="{FF2B5EF4-FFF2-40B4-BE49-F238E27FC236}">
                <a16:creationId xmlns:a16="http://schemas.microsoft.com/office/drawing/2014/main" id="{1FBE8372-FFD7-5E45-A5BD-8394E0624871}"/>
              </a:ext>
            </a:extLst>
          </p:cNvPr>
          <p:cNvSpPr txBox="1"/>
          <p:nvPr/>
        </p:nvSpPr>
        <p:spPr>
          <a:xfrm>
            <a:off x="168116" y="1848732"/>
            <a:ext cx="359394" cy="369332"/>
          </a:xfrm>
          <a:prstGeom prst="rect">
            <a:avLst/>
          </a:prstGeom>
          <a:noFill/>
        </p:spPr>
        <p:txBody>
          <a:bodyPr wrap="none" rtlCol="0">
            <a:spAutoFit/>
          </a:bodyPr>
          <a:lstStyle/>
          <a:p>
            <a:r>
              <a:rPr lang="en-US" dirty="0">
                <a:latin typeface="Cambria" panose="02040503050406030204" pitchFamily="18" charset="0"/>
              </a:rPr>
              <a:t>1.</a:t>
            </a:r>
          </a:p>
        </p:txBody>
      </p:sp>
      <p:sp>
        <p:nvSpPr>
          <p:cNvPr id="18" name="TextBox 17">
            <a:extLst>
              <a:ext uri="{FF2B5EF4-FFF2-40B4-BE49-F238E27FC236}">
                <a16:creationId xmlns:a16="http://schemas.microsoft.com/office/drawing/2014/main" id="{C03734ED-647F-0B43-AE47-DB01D9483BA1}"/>
              </a:ext>
            </a:extLst>
          </p:cNvPr>
          <p:cNvSpPr txBox="1"/>
          <p:nvPr/>
        </p:nvSpPr>
        <p:spPr>
          <a:xfrm>
            <a:off x="175792" y="3974887"/>
            <a:ext cx="359394" cy="369332"/>
          </a:xfrm>
          <a:prstGeom prst="rect">
            <a:avLst/>
          </a:prstGeom>
          <a:noFill/>
        </p:spPr>
        <p:txBody>
          <a:bodyPr wrap="none" rtlCol="0">
            <a:spAutoFit/>
          </a:bodyPr>
          <a:lstStyle/>
          <a:p>
            <a:r>
              <a:rPr lang="en-US" dirty="0">
                <a:latin typeface="Cambria" panose="02040503050406030204" pitchFamily="18" charset="0"/>
              </a:rPr>
              <a:t>2.</a:t>
            </a:r>
          </a:p>
        </p:txBody>
      </p:sp>
    </p:spTree>
    <p:extLst>
      <p:ext uri="{BB962C8B-B14F-4D97-AF65-F5344CB8AC3E}">
        <p14:creationId xmlns:p14="http://schemas.microsoft.com/office/powerpoint/2010/main" val="359555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0"/>
            <a:ext cx="8870317" cy="6614903"/>
            <a:chOff x="145523" y="119068"/>
            <a:chExt cx="8870317" cy="6614903"/>
          </a:xfrm>
        </p:grpSpPr>
        <p:grpSp>
          <p:nvGrpSpPr>
            <p:cNvPr id="3"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6" y="164335"/>
            <a:ext cx="7032810" cy="738664"/>
          </a:xfrm>
          <a:prstGeom prst="rect">
            <a:avLst/>
          </a:prstGeom>
        </p:spPr>
        <p:txBody>
          <a:bodyPr wrap="square">
            <a:spAutoFit/>
          </a:bodyPr>
          <a:lstStyle/>
          <a:p>
            <a:pPr algn="ctr"/>
            <a:r>
              <a:rPr lang="en-US" sz="2400" dirty="0">
                <a:solidFill>
                  <a:srgbClr val="FFFFCC"/>
                </a:solidFill>
                <a:latin typeface="Cambria"/>
                <a:cs typeface="Cambria"/>
              </a:rPr>
              <a:t>Louisiana Workforce Commission</a:t>
            </a:r>
          </a:p>
          <a:p>
            <a:pPr algn="ctr"/>
            <a:r>
              <a:rPr lang="en-US" dirty="0" smtClean="0">
                <a:solidFill>
                  <a:srgbClr val="FFFFCC"/>
                </a:solidFill>
                <a:latin typeface="Cambria"/>
                <a:cs typeface="Cambria"/>
              </a:rPr>
              <a:t>FY26 </a:t>
            </a:r>
            <a:r>
              <a:rPr lang="en-US" dirty="0">
                <a:solidFill>
                  <a:srgbClr val="FFFFCC"/>
                </a:solidFill>
                <a:latin typeface="Cambria"/>
                <a:cs typeface="Cambria"/>
              </a:rPr>
              <a:t>Recommended Total Authorized Positions by Agency</a:t>
            </a:r>
          </a:p>
        </p:txBody>
      </p:sp>
      <p:sp>
        <p:nvSpPr>
          <p:cNvPr id="8"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17</a:t>
            </a:fld>
            <a:endParaRPr lang="en-US" sz="1000" i="1" dirty="0">
              <a:solidFill>
                <a:srgbClr val="4F81BD"/>
              </a:solidFill>
              <a:latin typeface="Bernard MT Condensed"/>
              <a:cs typeface="Bernard MT Condensed"/>
            </a:endParaRPr>
          </a:p>
        </p:txBody>
      </p:sp>
      <p:graphicFrame>
        <p:nvGraphicFramePr>
          <p:cNvPr id="6" name="Chart 5"/>
          <p:cNvGraphicFramePr/>
          <p:nvPr>
            <p:extLst>
              <p:ext uri="{D42A27DB-BD31-4B8C-83A1-F6EECF244321}">
                <p14:modId xmlns:p14="http://schemas.microsoft.com/office/powerpoint/2010/main" val="2741230831"/>
              </p:ext>
            </p:extLst>
          </p:nvPr>
        </p:nvGraphicFramePr>
        <p:xfrm>
          <a:off x="381000" y="1143000"/>
          <a:ext cx="7661198"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276" name="Object 4"/>
          <p:cNvGraphicFramePr>
            <a:graphicFrameLocks noChangeAspect="1"/>
          </p:cNvGraphicFramePr>
          <p:nvPr>
            <p:extLst>
              <p:ext uri="{D42A27DB-BD31-4B8C-83A1-F6EECF244321}">
                <p14:modId xmlns:p14="http://schemas.microsoft.com/office/powerpoint/2010/main" val="774556104"/>
              </p:ext>
            </p:extLst>
          </p:nvPr>
        </p:nvGraphicFramePr>
        <p:xfrm>
          <a:off x="5273675" y="5006975"/>
          <a:ext cx="3429000" cy="1300163"/>
        </p:xfrm>
        <a:graphic>
          <a:graphicData uri="http://schemas.openxmlformats.org/presentationml/2006/ole">
            <mc:AlternateContent xmlns:mc="http://schemas.openxmlformats.org/markup-compatibility/2006">
              <mc:Choice xmlns:v="urn:schemas-microsoft-com:vml" Requires="v">
                <p:oleObj spid="_x0000_s5305" name="Worksheet" r:id="rId5" imgW="3752684" imgH="1419328" progId="Excel.Sheet.12">
                  <p:embed/>
                </p:oleObj>
              </mc:Choice>
              <mc:Fallback>
                <p:oleObj name="Worksheet" r:id="rId5" imgW="3752684" imgH="1419328" progId="Excel.Sheet.12">
                  <p:embed/>
                  <p:pic>
                    <p:nvPicPr>
                      <p:cNvPr id="54276" name="Object 4"/>
                      <p:cNvPicPr>
                        <a:picLocks noChangeAspect="1" noChangeArrowheads="1"/>
                      </p:cNvPicPr>
                      <p:nvPr/>
                    </p:nvPicPr>
                    <p:blipFill>
                      <a:blip r:embed="rId6"/>
                      <a:srcRect/>
                      <a:stretch>
                        <a:fillRect/>
                      </a:stretch>
                    </p:blipFill>
                    <p:spPr bwMode="auto">
                      <a:xfrm>
                        <a:off x="5273675" y="5006975"/>
                        <a:ext cx="3429000" cy="1300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E54BAD2F-CFC3-2F42-A8C4-DA16461E4701}"/>
              </a:ext>
            </a:extLst>
          </p:cNvPr>
          <p:cNvSpPr txBox="1"/>
          <p:nvPr/>
        </p:nvSpPr>
        <p:spPr>
          <a:xfrm>
            <a:off x="944638" y="5425531"/>
            <a:ext cx="3188804" cy="646331"/>
          </a:xfrm>
          <a:prstGeom prst="rect">
            <a:avLst/>
          </a:prstGeom>
          <a:noFill/>
        </p:spPr>
        <p:txBody>
          <a:bodyPr wrap="square" rtlCol="0">
            <a:spAutoFit/>
          </a:bodyPr>
          <a:lstStyle/>
          <a:p>
            <a:pPr algn="ctr"/>
            <a:r>
              <a:rPr lang="en-US" b="1" dirty="0">
                <a:latin typeface="Cambria" panose="02040503050406030204" pitchFamily="18" charset="0"/>
              </a:rPr>
              <a:t>Total Authorized Positions</a:t>
            </a:r>
          </a:p>
          <a:p>
            <a:pPr algn="ctr"/>
            <a:r>
              <a:rPr lang="en-US" b="1" dirty="0" smtClean="0">
                <a:latin typeface="Cambria" panose="02040503050406030204" pitchFamily="18" charset="0"/>
              </a:rPr>
              <a:t>868</a:t>
            </a:r>
            <a:endParaRPr lang="en-US" b="1" dirty="0">
              <a:latin typeface="Cambria" panose="02040503050406030204" pitchFamily="18" charset="0"/>
            </a:endParaRPr>
          </a:p>
        </p:txBody>
      </p:sp>
    </p:spTree>
    <p:extLst>
      <p:ext uri="{BB962C8B-B14F-4D97-AF65-F5344CB8AC3E}">
        <p14:creationId xmlns:p14="http://schemas.microsoft.com/office/powerpoint/2010/main" val="173133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5523" y="119068"/>
            <a:ext cx="8870317" cy="6614903"/>
            <a:chOff x="145523" y="119068"/>
            <a:chExt cx="8870317" cy="6614903"/>
          </a:xfrm>
        </p:grpSpPr>
        <p:sp>
          <p:nvSpPr>
            <p:cNvPr id="17" name="Rectangle 16"/>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8" name="Rectangle 17"/>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3" name="Rectangle 2"/>
          <p:cNvSpPr/>
          <p:nvPr/>
        </p:nvSpPr>
        <p:spPr>
          <a:xfrm>
            <a:off x="1010928" y="160228"/>
            <a:ext cx="7139507" cy="769441"/>
          </a:xfrm>
          <a:prstGeom prst="rect">
            <a:avLst/>
          </a:prstGeom>
        </p:spPr>
        <p:txBody>
          <a:bodyPr wrap="square">
            <a:spAutoFit/>
          </a:bodyPr>
          <a:lstStyle/>
          <a:p>
            <a:pPr algn="ctr"/>
            <a:r>
              <a:rPr lang="en-US" sz="2400" dirty="0">
                <a:solidFill>
                  <a:srgbClr val="FFFFCC"/>
                </a:solidFill>
                <a:latin typeface="Cambria"/>
                <a:cs typeface="Cambria"/>
              </a:rPr>
              <a:t>Louisiana Workforce Commission</a:t>
            </a:r>
          </a:p>
          <a:p>
            <a:pPr algn="ctr"/>
            <a:r>
              <a:rPr lang="en-US" sz="2000" dirty="0" smtClean="0">
                <a:solidFill>
                  <a:srgbClr val="FFFFCC"/>
                </a:solidFill>
                <a:latin typeface="Cambria"/>
                <a:cs typeface="Cambria"/>
              </a:rPr>
              <a:t>FY26 </a:t>
            </a:r>
            <a:r>
              <a:rPr lang="en-US" sz="2000" dirty="0">
                <a:solidFill>
                  <a:srgbClr val="FFFFCC"/>
                </a:solidFill>
                <a:latin typeface="Cambria"/>
                <a:cs typeface="Cambria"/>
              </a:rPr>
              <a:t>Discretionary/Non-Discretionary Comparison</a:t>
            </a:r>
          </a:p>
        </p:txBody>
      </p:sp>
      <p:sp>
        <p:nvSpPr>
          <p:cNvPr id="9"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18</a:t>
            </a:fld>
            <a:endParaRPr lang="en-US" sz="1000" i="1" dirty="0">
              <a:solidFill>
                <a:schemeClr val="accent1"/>
              </a:solidFill>
              <a:latin typeface="Bernard MT Condensed"/>
              <a:cs typeface="Bernard MT Condensed"/>
            </a:endParaRPr>
          </a:p>
        </p:txBody>
      </p:sp>
      <p:graphicFrame>
        <p:nvGraphicFramePr>
          <p:cNvPr id="12" name="Diagram 11"/>
          <p:cNvGraphicFramePr/>
          <p:nvPr>
            <p:extLst>
              <p:ext uri="{D42A27DB-BD31-4B8C-83A1-F6EECF244321}">
                <p14:modId xmlns:p14="http://schemas.microsoft.com/office/powerpoint/2010/main" val="4141917059"/>
              </p:ext>
            </p:extLst>
          </p:nvPr>
        </p:nvGraphicFramePr>
        <p:xfrm>
          <a:off x="236806" y="1460208"/>
          <a:ext cx="2753040" cy="30032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extLst>
              <p:ext uri="{D42A27DB-BD31-4B8C-83A1-F6EECF244321}">
                <p14:modId xmlns:p14="http://schemas.microsoft.com/office/powerpoint/2010/main" val="2850443047"/>
              </p:ext>
            </p:extLst>
          </p:nvPr>
        </p:nvGraphicFramePr>
        <p:xfrm>
          <a:off x="5992920" y="1460208"/>
          <a:ext cx="2950157" cy="30032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10"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aphicFrame>
        <p:nvGraphicFramePr>
          <p:cNvPr id="2" name="Chart 1"/>
          <p:cNvGraphicFramePr/>
          <p:nvPr>
            <p:extLst>
              <p:ext uri="{D42A27DB-BD31-4B8C-83A1-F6EECF244321}">
                <p14:modId xmlns:p14="http://schemas.microsoft.com/office/powerpoint/2010/main" val="1303895245"/>
              </p:ext>
            </p:extLst>
          </p:nvPr>
        </p:nvGraphicFramePr>
        <p:xfrm>
          <a:off x="3052684" y="1687535"/>
          <a:ext cx="3055993" cy="248405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11546975"/>
              </p:ext>
            </p:extLst>
          </p:nvPr>
        </p:nvGraphicFramePr>
        <p:xfrm>
          <a:off x="350838" y="4881563"/>
          <a:ext cx="4017962" cy="522287"/>
        </p:xfrm>
        <a:graphic>
          <a:graphicData uri="http://schemas.openxmlformats.org/presentationml/2006/ole">
            <mc:AlternateContent xmlns:mc="http://schemas.openxmlformats.org/markup-compatibility/2006">
              <mc:Choice xmlns:v="urn:schemas-microsoft-com:vml" Requires="v">
                <p:oleObj spid="_x0000_s12566" name="Worksheet" r:id="rId16" imgW="4876684" imgH="638072" progId="Excel.Sheet.12">
                  <p:embed/>
                </p:oleObj>
              </mc:Choice>
              <mc:Fallback>
                <p:oleObj name="Worksheet" r:id="rId16" imgW="4876684" imgH="638072" progId="Excel.Sheet.12">
                  <p:embed/>
                  <p:pic>
                    <p:nvPicPr>
                      <p:cNvPr id="15" name="Object 14"/>
                      <p:cNvPicPr>
                        <a:picLocks noChangeAspect="1" noChangeArrowheads="1"/>
                      </p:cNvPicPr>
                      <p:nvPr/>
                    </p:nvPicPr>
                    <p:blipFill>
                      <a:blip r:embed="rId17"/>
                      <a:srcRect/>
                      <a:stretch>
                        <a:fillRect/>
                      </a:stretch>
                    </p:blipFill>
                    <p:spPr bwMode="auto">
                      <a:xfrm>
                        <a:off x="350838" y="4881563"/>
                        <a:ext cx="4017962"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56156959"/>
              </p:ext>
            </p:extLst>
          </p:nvPr>
        </p:nvGraphicFramePr>
        <p:xfrm>
          <a:off x="5067989" y="4690753"/>
          <a:ext cx="3875088" cy="1611312"/>
        </p:xfrm>
        <a:graphic>
          <a:graphicData uri="http://schemas.openxmlformats.org/presentationml/2006/ole">
            <mc:AlternateContent xmlns:mc="http://schemas.openxmlformats.org/markup-compatibility/2006">
              <mc:Choice xmlns:v="urn:schemas-microsoft-com:vml" Requires="v">
                <p:oleObj spid="_x0000_s12567" name="Worksheet" r:id="rId18" imgW="4400572" imgH="1838454" progId="Excel.Sheet.12">
                  <p:embed/>
                </p:oleObj>
              </mc:Choice>
              <mc:Fallback>
                <p:oleObj name="Worksheet" r:id="rId18" imgW="4400572" imgH="1838454" progId="Excel.Sheet.12">
                  <p:embed/>
                  <p:pic>
                    <p:nvPicPr>
                      <p:cNvPr id="8" name="Object 7"/>
                      <p:cNvPicPr>
                        <a:picLocks noChangeAspect="1" noChangeArrowheads="1"/>
                      </p:cNvPicPr>
                      <p:nvPr/>
                    </p:nvPicPr>
                    <p:blipFill>
                      <a:blip r:embed="rId19"/>
                      <a:srcRect/>
                      <a:stretch>
                        <a:fillRect/>
                      </a:stretch>
                    </p:blipFill>
                    <p:spPr bwMode="auto">
                      <a:xfrm>
                        <a:off x="5067989" y="4690753"/>
                        <a:ext cx="3875088" cy="161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055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D436D1BC-C62E-0547-8CFE-497BA367AB1B}"/>
              </a:ext>
            </a:extLst>
          </p:cNvPr>
          <p:cNvGraphicFramePr>
            <a:graphicFrameLocks noChangeAspect="1"/>
          </p:cNvGraphicFramePr>
          <p:nvPr>
            <p:extLst>
              <p:ext uri="{D42A27DB-BD31-4B8C-83A1-F6EECF244321}">
                <p14:modId xmlns:p14="http://schemas.microsoft.com/office/powerpoint/2010/main" val="1054786699"/>
              </p:ext>
            </p:extLst>
          </p:nvPr>
        </p:nvGraphicFramePr>
        <p:xfrm>
          <a:off x="4579938" y="4446588"/>
          <a:ext cx="4252912" cy="1712912"/>
        </p:xfrm>
        <a:graphic>
          <a:graphicData uri="http://schemas.openxmlformats.org/presentationml/2006/ole">
            <mc:AlternateContent xmlns:mc="http://schemas.openxmlformats.org/markup-compatibility/2006">
              <mc:Choice xmlns:v="urn:schemas-microsoft-com:vml" Requires="v">
                <p:oleObj spid="_x0000_s18560" name="Worksheet" r:id="rId4" imgW="5762629" imgH="2200236" progId="Excel.Sheet.12">
                  <p:embed/>
                </p:oleObj>
              </mc:Choice>
              <mc:Fallback>
                <p:oleObj name="Worksheet" r:id="rId4" imgW="5762629" imgH="2200236" progId="Excel.Sheet.12">
                  <p:embed/>
                  <p:pic>
                    <p:nvPicPr>
                      <p:cNvPr id="15" name="Object 14">
                        <a:extLst>
                          <a:ext uri="{FF2B5EF4-FFF2-40B4-BE49-F238E27FC236}">
                            <a16:creationId xmlns:a16="http://schemas.microsoft.com/office/drawing/2014/main" id="{D436D1BC-C62E-0547-8CFE-497BA367AB1B}"/>
                          </a:ext>
                        </a:extLst>
                      </p:cNvPr>
                      <p:cNvPicPr/>
                      <p:nvPr/>
                    </p:nvPicPr>
                    <p:blipFill>
                      <a:blip r:embed="rId5"/>
                      <a:stretch>
                        <a:fillRect/>
                      </a:stretch>
                    </p:blipFill>
                    <p:spPr>
                      <a:xfrm>
                        <a:off x="4579938" y="4446588"/>
                        <a:ext cx="4252912" cy="1712912"/>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8A4ACA09-C7F7-3143-802F-136170F8E41C}"/>
              </a:ext>
            </a:extLst>
          </p:cNvPr>
          <p:cNvGraphicFramePr/>
          <p:nvPr>
            <p:extLst>
              <p:ext uri="{D42A27DB-BD31-4B8C-83A1-F6EECF244321}">
                <p14:modId xmlns:p14="http://schemas.microsoft.com/office/powerpoint/2010/main" val="2089205164"/>
              </p:ext>
            </p:extLst>
          </p:nvPr>
        </p:nvGraphicFramePr>
        <p:xfrm>
          <a:off x="257735" y="1362879"/>
          <a:ext cx="8575735" cy="3020128"/>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6">
            <a:extLst>
              <a:ext uri="{FF2B5EF4-FFF2-40B4-BE49-F238E27FC236}">
                <a16:creationId xmlns:a16="http://schemas.microsoft.com/office/drawing/2014/main" id="{3F5686FE-2453-2C49-82F4-D23AC4A161C7}"/>
              </a:ext>
            </a:extLst>
          </p:cNvPr>
          <p:cNvGrpSpPr/>
          <p:nvPr/>
        </p:nvGrpSpPr>
        <p:grpSpPr>
          <a:xfrm>
            <a:off x="158038" y="149720"/>
            <a:ext cx="8783563" cy="6454588"/>
            <a:chOff x="145523" y="119068"/>
            <a:chExt cx="8870317" cy="6614903"/>
          </a:xfrm>
          <a:solidFill>
            <a:srgbClr val="FFFF00"/>
          </a:solidFill>
        </p:grpSpPr>
        <p:sp>
          <p:nvSpPr>
            <p:cNvPr id="8" name="Rectangle 7">
              <a:extLst>
                <a:ext uri="{FF2B5EF4-FFF2-40B4-BE49-F238E27FC236}">
                  <a16:creationId xmlns:a16="http://schemas.microsoft.com/office/drawing/2014/main" id="{C7A91C31-7423-5348-9121-CBAB44F7657E}"/>
                </a:ext>
              </a:extLst>
            </p:cNvPr>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solidFill>
                  <a:schemeClr val="accent1">
                    <a:lumMod val="75000"/>
                  </a:schemeClr>
                </a:solidFill>
              </a:endParaRPr>
            </a:p>
          </p:txBody>
        </p:sp>
        <p:sp>
          <p:nvSpPr>
            <p:cNvPr id="9" name="Rectangle 8">
              <a:extLst>
                <a:ext uri="{FF2B5EF4-FFF2-40B4-BE49-F238E27FC236}">
                  <a16:creationId xmlns:a16="http://schemas.microsoft.com/office/drawing/2014/main" id="{D604FC35-96E5-1E48-BCB4-DD91851E4D0C}"/>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grpSp>
      <p:sp>
        <p:nvSpPr>
          <p:cNvPr id="10" name="Rectangle 9">
            <a:extLst>
              <a:ext uri="{FF2B5EF4-FFF2-40B4-BE49-F238E27FC236}">
                <a16:creationId xmlns:a16="http://schemas.microsoft.com/office/drawing/2014/main" id="{323766CB-017D-1E49-8ED3-D9A40655054F}"/>
              </a:ext>
            </a:extLst>
          </p:cNvPr>
          <p:cNvSpPr/>
          <p:nvPr/>
        </p:nvSpPr>
        <p:spPr>
          <a:xfrm>
            <a:off x="1122218" y="222183"/>
            <a:ext cx="7115471" cy="769441"/>
          </a:xfrm>
          <a:prstGeom prst="rect">
            <a:avLst/>
          </a:prstGeom>
        </p:spPr>
        <p:txBody>
          <a:bodyPr wrap="square">
            <a:spAutoFit/>
          </a:bodyPr>
          <a:lstStyle/>
          <a:p>
            <a:pPr algn="ctr"/>
            <a:r>
              <a:rPr lang="en-US" sz="2400" dirty="0">
                <a:solidFill>
                  <a:srgbClr val="FFFFCC"/>
                </a:solidFill>
                <a:latin typeface="Cambria"/>
                <a:cs typeface="Cambria"/>
              </a:rPr>
              <a:t>14 – Louisiana Workforce Commission</a:t>
            </a:r>
          </a:p>
          <a:p>
            <a:pPr algn="ctr"/>
            <a:r>
              <a:rPr lang="en-US" sz="2000" dirty="0">
                <a:solidFill>
                  <a:srgbClr val="FFFFCC"/>
                </a:solidFill>
                <a:latin typeface="Cambria"/>
                <a:cs typeface="Cambria"/>
              </a:rPr>
              <a:t>Enacted &amp; FYE Budget vs. Actual Expenditures </a:t>
            </a:r>
            <a:r>
              <a:rPr lang="en-US" sz="2000" dirty="0" smtClean="0">
                <a:solidFill>
                  <a:srgbClr val="FFFFCC"/>
                </a:solidFill>
                <a:latin typeface="Cambria"/>
                <a:cs typeface="Cambria"/>
              </a:rPr>
              <a:t>FY21 </a:t>
            </a:r>
            <a:r>
              <a:rPr lang="en-US" sz="2000" dirty="0">
                <a:solidFill>
                  <a:srgbClr val="FFFFCC"/>
                </a:solidFill>
                <a:latin typeface="Cambria"/>
                <a:cs typeface="Cambria"/>
              </a:rPr>
              <a:t>to </a:t>
            </a:r>
            <a:r>
              <a:rPr lang="en-US" sz="2000" dirty="0" smtClean="0">
                <a:solidFill>
                  <a:srgbClr val="FFFFCC"/>
                </a:solidFill>
                <a:latin typeface="Cambria"/>
                <a:cs typeface="Cambria"/>
              </a:rPr>
              <a:t>FY24</a:t>
            </a:r>
            <a:endParaRPr lang="en-US" sz="2000" dirty="0">
              <a:solidFill>
                <a:srgbClr val="FFFFCC"/>
              </a:solidFill>
              <a:latin typeface="Cambria"/>
              <a:cs typeface="Cambria"/>
            </a:endParaRPr>
          </a:p>
        </p:txBody>
      </p:sp>
      <p:pic>
        <p:nvPicPr>
          <p:cNvPr id="11" name="Picture 10" descr="BraidedSeal.gif">
            <a:extLst>
              <a:ext uri="{FF2B5EF4-FFF2-40B4-BE49-F238E27FC236}">
                <a16:creationId xmlns:a16="http://schemas.microsoft.com/office/drawing/2014/main" id="{710EDF22-545E-CB44-9D66-EF948ADDBC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240" y="252429"/>
            <a:ext cx="563219" cy="574954"/>
          </a:xfrm>
          <a:prstGeom prst="rect">
            <a:avLst/>
          </a:prstGeom>
          <a:ln>
            <a:noFill/>
          </a:ln>
        </p:spPr>
      </p:pic>
      <p:sp>
        <p:nvSpPr>
          <p:cNvPr id="12" name="Slide Number Placeholder 1">
            <a:extLst>
              <a:ext uri="{FF2B5EF4-FFF2-40B4-BE49-F238E27FC236}">
                <a16:creationId xmlns:a16="http://schemas.microsoft.com/office/drawing/2014/main" id="{FB14BEE7-60A1-824C-9373-AB0BC5CE820B}"/>
              </a:ext>
            </a:extLst>
          </p:cNvPr>
          <p:cNvSpPr txBox="1">
            <a:spLocks/>
          </p:cNvSpPr>
          <p:nvPr/>
        </p:nvSpPr>
        <p:spPr>
          <a:xfrm>
            <a:off x="8531595" y="6370077"/>
            <a:ext cx="301875" cy="177589"/>
          </a:xfrm>
          <a:prstGeom prst="rect">
            <a:avLst/>
          </a:prstGeom>
        </p:spPr>
        <p:txBody>
          <a:bodyPr vert="horz" lIns="66563" tIns="33281" rIns="66563" bIns="33281"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900" i="1">
                <a:solidFill>
                  <a:schemeClr val="accent1"/>
                </a:solidFill>
                <a:latin typeface="Bernard MT Condensed"/>
                <a:cs typeface="Bernard MT Condensed"/>
              </a:rPr>
              <a:pPr/>
              <a:t>19</a:t>
            </a:fld>
            <a:endParaRPr lang="en-US" sz="900" i="1" dirty="0">
              <a:solidFill>
                <a:schemeClr val="accent1"/>
              </a:solidFill>
              <a:latin typeface="Bernard MT Condensed"/>
              <a:cs typeface="Bernard MT Condensed"/>
            </a:endParaRPr>
          </a:p>
        </p:txBody>
      </p:sp>
      <p:sp>
        <p:nvSpPr>
          <p:cNvPr id="3" name="TextBox 2">
            <a:extLst>
              <a:ext uri="{FF2B5EF4-FFF2-40B4-BE49-F238E27FC236}">
                <a16:creationId xmlns:a16="http://schemas.microsoft.com/office/drawing/2014/main" id="{10665FEC-A4F8-984C-83AD-997CCAA7D7F9}"/>
              </a:ext>
            </a:extLst>
          </p:cNvPr>
          <p:cNvSpPr txBox="1"/>
          <p:nvPr/>
        </p:nvSpPr>
        <p:spPr>
          <a:xfrm>
            <a:off x="810337" y="1061835"/>
            <a:ext cx="7610456" cy="230832"/>
          </a:xfrm>
          <a:prstGeom prst="rect">
            <a:avLst/>
          </a:prstGeom>
          <a:solidFill>
            <a:schemeClr val="bg1">
              <a:lumMod val="85000"/>
            </a:schemeClr>
          </a:solidFill>
          <a:ln>
            <a:solidFill>
              <a:schemeClr val="accent6">
                <a:lumMod val="75000"/>
              </a:schemeClr>
            </a:solidFill>
          </a:ln>
        </p:spPr>
        <p:txBody>
          <a:bodyPr wrap="square" rtlCol="0">
            <a:spAutoFit/>
          </a:bodyPr>
          <a:lstStyle/>
          <a:p>
            <a:pPr algn="ctr"/>
            <a:r>
              <a:rPr lang="en-US" sz="900" b="1" i="1" dirty="0">
                <a:latin typeface="Cambria" panose="02040503050406030204" pitchFamily="18" charset="0"/>
              </a:rPr>
              <a:t>FYE Budget = “Fiscal Year End” Budget </a:t>
            </a:r>
            <a:r>
              <a:rPr lang="en-US" sz="900" i="1" dirty="0">
                <a:latin typeface="Cambria" panose="02040503050406030204" pitchFamily="18" charset="0"/>
              </a:rPr>
              <a:t>includes all in-house and regular BA-7s through June 30 of the fiscal year. For </a:t>
            </a:r>
            <a:r>
              <a:rPr lang="en-US" sz="900" i="1" dirty="0" smtClean="0">
                <a:latin typeface="Cambria" panose="02040503050406030204" pitchFamily="18" charset="0"/>
              </a:rPr>
              <a:t>FY25, </a:t>
            </a:r>
            <a:r>
              <a:rPr lang="en-US" sz="900" i="1" dirty="0">
                <a:latin typeface="Cambria" panose="02040503050406030204" pitchFamily="18" charset="0"/>
              </a:rPr>
              <a:t>it is as of January.</a:t>
            </a:r>
          </a:p>
        </p:txBody>
      </p:sp>
      <p:sp>
        <p:nvSpPr>
          <p:cNvPr id="16" name="TextBox 15">
            <a:extLst>
              <a:ext uri="{FF2B5EF4-FFF2-40B4-BE49-F238E27FC236}">
                <a16:creationId xmlns:a16="http://schemas.microsoft.com/office/drawing/2014/main" id="{A2F5674B-5F7D-EB48-858D-AB545E56D2CC}"/>
              </a:ext>
            </a:extLst>
          </p:cNvPr>
          <p:cNvSpPr txBox="1"/>
          <p:nvPr/>
        </p:nvSpPr>
        <p:spPr>
          <a:xfrm>
            <a:off x="320240" y="1609074"/>
            <a:ext cx="1641568" cy="646331"/>
          </a:xfrm>
          <a:prstGeom prst="rect">
            <a:avLst/>
          </a:prstGeom>
          <a:solidFill>
            <a:srgbClr val="002060"/>
          </a:solidFill>
          <a:ln>
            <a:solidFill>
              <a:schemeClr val="tx1"/>
            </a:solidFill>
          </a:ln>
        </p:spPr>
        <p:txBody>
          <a:bodyPr wrap="square" rtlCol="0">
            <a:spAutoFit/>
          </a:bodyPr>
          <a:lstStyle/>
          <a:p>
            <a:pPr algn="ctr"/>
            <a:r>
              <a:rPr lang="en-US" sz="1200" dirty="0" smtClean="0">
                <a:solidFill>
                  <a:schemeClr val="bg1"/>
                </a:solidFill>
                <a:latin typeface="Cambria" panose="02040503050406030204" pitchFamily="18" charset="0"/>
              </a:rPr>
              <a:t>FY25 </a:t>
            </a:r>
            <a:r>
              <a:rPr lang="en-US" sz="1200" dirty="0">
                <a:solidFill>
                  <a:schemeClr val="bg1"/>
                </a:solidFill>
                <a:latin typeface="Cambria" panose="02040503050406030204" pitchFamily="18" charset="0"/>
              </a:rPr>
              <a:t>Known Supplemental Needs: </a:t>
            </a:r>
          </a:p>
          <a:p>
            <a:pPr algn="ctr"/>
            <a:r>
              <a:rPr lang="en-US" sz="1200" dirty="0">
                <a:solidFill>
                  <a:schemeClr val="bg1"/>
                </a:solidFill>
                <a:latin typeface="Cambria" panose="02040503050406030204" pitchFamily="18" charset="0"/>
              </a:rPr>
              <a:t>$0</a:t>
            </a:r>
          </a:p>
        </p:txBody>
      </p:sp>
      <p:sp>
        <p:nvSpPr>
          <p:cNvPr id="22" name="TextBox 21">
            <a:extLst>
              <a:ext uri="{FF2B5EF4-FFF2-40B4-BE49-F238E27FC236}">
                <a16:creationId xmlns:a16="http://schemas.microsoft.com/office/drawing/2014/main" id="{C9592DF2-08DF-2D42-A8B3-9F0927348DD1}"/>
              </a:ext>
            </a:extLst>
          </p:cNvPr>
          <p:cNvSpPr txBox="1"/>
          <p:nvPr/>
        </p:nvSpPr>
        <p:spPr>
          <a:xfrm>
            <a:off x="320240" y="2421169"/>
            <a:ext cx="1641567" cy="646331"/>
          </a:xfrm>
          <a:prstGeom prst="rect">
            <a:avLst/>
          </a:prstGeom>
          <a:solidFill>
            <a:srgbClr val="002060"/>
          </a:solidFill>
          <a:ln>
            <a:solidFill>
              <a:schemeClr val="tx1"/>
            </a:solidFill>
          </a:ln>
        </p:spPr>
        <p:txBody>
          <a:bodyPr wrap="square" rtlCol="0">
            <a:spAutoFit/>
          </a:bodyPr>
          <a:lstStyle/>
          <a:p>
            <a:pPr algn="ctr"/>
            <a:r>
              <a:rPr lang="en-US" sz="1200" dirty="0" smtClean="0">
                <a:solidFill>
                  <a:schemeClr val="bg1"/>
                </a:solidFill>
                <a:latin typeface="Cambria" panose="02040503050406030204" pitchFamily="18" charset="0"/>
              </a:rPr>
              <a:t>FY24 </a:t>
            </a:r>
            <a:r>
              <a:rPr lang="en-US" sz="1200" dirty="0">
                <a:solidFill>
                  <a:schemeClr val="bg1"/>
                </a:solidFill>
                <a:latin typeface="Cambria" panose="02040503050406030204" pitchFamily="18" charset="0"/>
              </a:rPr>
              <a:t>General Fund Reversions: </a:t>
            </a:r>
          </a:p>
          <a:p>
            <a:pPr algn="ctr"/>
            <a:r>
              <a:rPr lang="en-US" sz="1200" dirty="0">
                <a:solidFill>
                  <a:schemeClr val="bg1"/>
                </a:solidFill>
                <a:latin typeface="Cambria" panose="02040503050406030204" pitchFamily="18" charset="0"/>
              </a:rPr>
              <a:t>$ </a:t>
            </a:r>
            <a:r>
              <a:rPr lang="en-US" sz="1200" dirty="0" smtClean="0">
                <a:solidFill>
                  <a:schemeClr val="bg1"/>
                </a:solidFill>
                <a:latin typeface="Cambria" panose="02040503050406030204" pitchFamily="18" charset="0"/>
              </a:rPr>
              <a:t>0</a:t>
            </a:r>
            <a:endParaRPr lang="en-US" sz="1200" dirty="0">
              <a:solidFill>
                <a:schemeClr val="bg1"/>
              </a:solidFill>
              <a:latin typeface="Cambria" panose="02040503050406030204" pitchFamily="18" charset="0"/>
            </a:endParaRPr>
          </a:p>
        </p:txBody>
      </p:sp>
      <p:sp>
        <p:nvSpPr>
          <p:cNvPr id="2" name="TextBox 1"/>
          <p:cNvSpPr txBox="1"/>
          <p:nvPr/>
        </p:nvSpPr>
        <p:spPr>
          <a:xfrm>
            <a:off x="7446126" y="1962919"/>
            <a:ext cx="951807" cy="428387"/>
          </a:xfrm>
          <a:prstGeom prst="rect">
            <a:avLst/>
          </a:prstGeom>
          <a:noFill/>
        </p:spPr>
        <p:txBody>
          <a:bodyPr wrap="square" rtlCol="0">
            <a:spAutoFit/>
          </a:bodyPr>
          <a:lstStyle/>
          <a:p>
            <a:pPr algn="ctr"/>
            <a:r>
              <a:rPr lang="en-US" sz="728" dirty="0">
                <a:latin typeface="Cambria" panose="02040503050406030204" pitchFamily="18" charset="0"/>
                <a:ea typeface="Cambria" panose="02040503050406030204" pitchFamily="18" charset="0"/>
              </a:rPr>
              <a:t>$</a:t>
            </a:r>
            <a:r>
              <a:rPr lang="en-US" sz="728" dirty="0" smtClean="0">
                <a:latin typeface="Cambria" panose="02040503050406030204" pitchFamily="18" charset="0"/>
                <a:ea typeface="Cambria" panose="02040503050406030204" pitchFamily="18" charset="0"/>
              </a:rPr>
              <a:t>281.1 </a:t>
            </a:r>
            <a:r>
              <a:rPr lang="en-US" sz="728" dirty="0">
                <a:latin typeface="Cambria" panose="02040503050406030204" pitchFamily="18" charset="0"/>
                <a:ea typeface="Cambria" panose="02040503050406030204" pitchFamily="18" charset="0"/>
              </a:rPr>
              <a:t>m. = </a:t>
            </a:r>
            <a:r>
              <a:rPr lang="en-US" sz="728" dirty="0" smtClean="0">
                <a:latin typeface="Cambria" panose="02040503050406030204" pitchFamily="18" charset="0"/>
                <a:ea typeface="Cambria" panose="02040503050406030204" pitchFamily="18" charset="0"/>
              </a:rPr>
              <a:t>FY25 </a:t>
            </a:r>
            <a:r>
              <a:rPr lang="en-US" sz="728" dirty="0">
                <a:latin typeface="Cambria" panose="02040503050406030204" pitchFamily="18" charset="0"/>
                <a:ea typeface="Cambria" panose="02040503050406030204" pitchFamily="18" charset="0"/>
              </a:rPr>
              <a:t>Adjusted Budget </a:t>
            </a:r>
            <a:r>
              <a:rPr lang="en-US" sz="728" dirty="0" smtClean="0">
                <a:latin typeface="Cambria" panose="02040503050406030204" pitchFamily="18" charset="0"/>
                <a:ea typeface="Cambria" panose="02040503050406030204" pitchFamily="18" charset="0"/>
              </a:rPr>
              <a:t>91.40</a:t>
            </a:r>
            <a:r>
              <a:rPr lang="en-US" sz="728" dirty="0">
                <a:latin typeface="Cambria" panose="02040503050406030204" pitchFamily="18" charset="0"/>
                <a:ea typeface="Cambria" panose="02040503050406030204" pitchFamily="18" charset="0"/>
              </a:rPr>
              <a:t>%</a:t>
            </a:r>
          </a:p>
        </p:txBody>
      </p:sp>
      <p:sp>
        <p:nvSpPr>
          <p:cNvPr id="5" name="Oval 4">
            <a:extLst>
              <a:ext uri="{FF2B5EF4-FFF2-40B4-BE49-F238E27FC236}">
                <a16:creationId xmlns:a16="http://schemas.microsoft.com/office/drawing/2014/main" id="{2A3C67CA-2C18-E848-B5BD-C4E2851663FA}"/>
              </a:ext>
            </a:extLst>
          </p:cNvPr>
          <p:cNvSpPr/>
          <p:nvPr/>
        </p:nvSpPr>
        <p:spPr>
          <a:xfrm flipH="1" flipV="1">
            <a:off x="7423267" y="194933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graphicFrame>
        <p:nvGraphicFramePr>
          <p:cNvPr id="6" name="Object 5">
            <a:extLst>
              <a:ext uri="{FF2B5EF4-FFF2-40B4-BE49-F238E27FC236}">
                <a16:creationId xmlns:a16="http://schemas.microsoft.com/office/drawing/2014/main" id="{37732C25-3E8E-904D-AD33-7700D836B7FA}"/>
              </a:ext>
            </a:extLst>
          </p:cNvPr>
          <p:cNvGraphicFramePr>
            <a:graphicFrameLocks noChangeAspect="1"/>
          </p:cNvGraphicFramePr>
          <p:nvPr>
            <p:extLst>
              <p:ext uri="{D42A27DB-BD31-4B8C-83A1-F6EECF244321}">
                <p14:modId xmlns:p14="http://schemas.microsoft.com/office/powerpoint/2010/main" val="1469191297"/>
              </p:ext>
            </p:extLst>
          </p:nvPr>
        </p:nvGraphicFramePr>
        <p:xfrm>
          <a:off x="257735" y="4447310"/>
          <a:ext cx="4073196" cy="1840592"/>
        </p:xfrm>
        <a:graphic>
          <a:graphicData uri="http://schemas.openxmlformats.org/presentationml/2006/ole">
            <mc:AlternateContent xmlns:mc="http://schemas.openxmlformats.org/markup-compatibility/2006">
              <mc:Choice xmlns:v="urn:schemas-microsoft-com:vml" Requires="v">
                <p:oleObj spid="_x0000_s18561" name="Worksheet" r:id="rId8" imgW="5762629" imgH="2467142" progId="Excel.Sheet.12">
                  <p:embed/>
                </p:oleObj>
              </mc:Choice>
              <mc:Fallback>
                <p:oleObj name="Worksheet" r:id="rId8" imgW="5762629" imgH="2467142" progId="Excel.Sheet.12">
                  <p:embed/>
                  <p:pic>
                    <p:nvPicPr>
                      <p:cNvPr id="6" name="Object 5">
                        <a:extLst>
                          <a:ext uri="{FF2B5EF4-FFF2-40B4-BE49-F238E27FC236}">
                            <a16:creationId xmlns:a16="http://schemas.microsoft.com/office/drawing/2014/main" id="{37732C25-3E8E-904D-AD33-7700D836B7FA}"/>
                          </a:ext>
                        </a:extLst>
                      </p:cNvPr>
                      <p:cNvPicPr/>
                      <p:nvPr/>
                    </p:nvPicPr>
                    <p:blipFill>
                      <a:blip r:embed="rId9"/>
                      <a:stretch>
                        <a:fillRect/>
                      </a:stretch>
                    </p:blipFill>
                    <p:spPr>
                      <a:xfrm>
                        <a:off x="257735" y="4447310"/>
                        <a:ext cx="4073196" cy="1840592"/>
                      </a:xfrm>
                      <a:prstGeom prst="rect">
                        <a:avLst/>
                      </a:prstGeom>
                    </p:spPr>
                  </p:pic>
                </p:oleObj>
              </mc:Fallback>
            </mc:AlternateContent>
          </a:graphicData>
        </a:graphic>
      </p:graphicFrame>
    </p:spTree>
    <p:extLst>
      <p:ext uri="{BB962C8B-B14F-4D97-AF65-F5344CB8AC3E}">
        <p14:creationId xmlns:p14="http://schemas.microsoft.com/office/powerpoint/2010/main" val="2723191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21702"/>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5" y="119070"/>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9" name="Picture 8"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3" y="150292"/>
            <a:ext cx="773715" cy="789834"/>
          </a:xfrm>
          <a:prstGeom prst="rect">
            <a:avLst/>
          </a:prstGeom>
        </p:spPr>
      </p:pic>
      <p:sp>
        <p:nvSpPr>
          <p:cNvPr id="7" name="TextBox 6"/>
          <p:cNvSpPr txBox="1"/>
          <p:nvPr/>
        </p:nvSpPr>
        <p:spPr>
          <a:xfrm>
            <a:off x="1847114" y="162221"/>
            <a:ext cx="5460983" cy="769441"/>
          </a:xfrm>
          <a:prstGeom prst="rect">
            <a:avLst/>
          </a:prstGeom>
          <a:noFill/>
        </p:spPr>
        <p:txBody>
          <a:bodyPr wrap="none" rtlCol="0">
            <a:spAutoFit/>
          </a:bodyPr>
          <a:lstStyle/>
          <a:p>
            <a:pPr algn="ctr"/>
            <a:r>
              <a:rPr lang="en-US" sz="2400" dirty="0" smtClean="0">
                <a:solidFill>
                  <a:srgbClr val="FFFFCC"/>
                </a:solidFill>
                <a:latin typeface="Cambria"/>
                <a:cs typeface="Cambria"/>
              </a:rPr>
              <a:t>FY26 </a:t>
            </a:r>
            <a:r>
              <a:rPr lang="en-US" sz="2400" dirty="0">
                <a:solidFill>
                  <a:srgbClr val="FFFFCC"/>
                </a:solidFill>
                <a:latin typeface="Cambria"/>
                <a:cs typeface="Cambria"/>
              </a:rPr>
              <a:t>Recommended Budget </a:t>
            </a:r>
          </a:p>
          <a:p>
            <a:pPr algn="ctr"/>
            <a:r>
              <a:rPr lang="en-US" sz="2000" dirty="0">
                <a:solidFill>
                  <a:srgbClr val="FFFFCC"/>
                </a:solidFill>
                <a:latin typeface="Cambria"/>
                <a:cs typeface="Cambria"/>
              </a:rPr>
              <a:t>Schedule 14 — Workforce Commission Agencies</a:t>
            </a:r>
          </a:p>
        </p:txBody>
      </p:sp>
      <p:sp>
        <p:nvSpPr>
          <p:cNvPr id="2" name="Slide Number Placeholder 1"/>
          <p:cNvSpPr>
            <a:spLocks noGrp="1"/>
          </p:cNvSpPr>
          <p:nvPr>
            <p:ph type="sldNum" sz="quarter" idx="12"/>
          </p:nvPr>
        </p:nvSpPr>
        <p:spPr>
          <a:xfrm>
            <a:off x="8601145" y="6490953"/>
            <a:ext cx="414697" cy="243961"/>
          </a:xfrm>
        </p:spPr>
        <p:txBody>
          <a:bodyPr/>
          <a:lstStyle/>
          <a:p>
            <a:fld id="{8ECD700F-06CF-8943-A234-B60CC71AB37E}" type="slidenum">
              <a:rPr lang="en-US" sz="1000" i="1">
                <a:solidFill>
                  <a:srgbClr val="4F81BD"/>
                </a:solidFill>
                <a:latin typeface="Bernard MT Condensed"/>
                <a:cs typeface="Bernard MT Condensed"/>
              </a:rPr>
              <a:pPr/>
              <a:t>2</a:t>
            </a:fld>
            <a:endParaRPr lang="en-US" sz="1000" i="1" dirty="0">
              <a:solidFill>
                <a:srgbClr val="4F81BD"/>
              </a:solidFill>
              <a:latin typeface="Bernard MT Condensed"/>
              <a:cs typeface="Bernard MT Condensed"/>
            </a:endParaRPr>
          </a:p>
        </p:txBody>
      </p:sp>
      <p:sp>
        <p:nvSpPr>
          <p:cNvPr id="11" name="Rectangle 10"/>
          <p:cNvSpPr/>
          <p:nvPr/>
        </p:nvSpPr>
        <p:spPr>
          <a:xfrm>
            <a:off x="352872" y="1171278"/>
            <a:ext cx="8455621" cy="600164"/>
          </a:xfrm>
          <a:prstGeom prst="rect">
            <a:avLst/>
          </a:prstGeom>
          <a:solidFill>
            <a:schemeClr val="accent1">
              <a:lumMod val="20000"/>
              <a:lumOff val="80000"/>
            </a:schemeClr>
          </a:solidFill>
          <a:ln>
            <a:solidFill>
              <a:schemeClr val="tx1"/>
            </a:solidFill>
          </a:ln>
        </p:spPr>
        <p:txBody>
          <a:bodyPr wrap="square">
            <a:spAutoFit/>
          </a:bodyPr>
          <a:lstStyle/>
          <a:p>
            <a:pPr algn="just">
              <a:buClr>
                <a:prstClr val="black"/>
              </a:buClr>
            </a:pPr>
            <a:r>
              <a:rPr lang="en-US" sz="1100" dirty="0">
                <a:solidFill>
                  <a:prstClr val="black"/>
                </a:solidFill>
                <a:latin typeface="Cambria"/>
                <a:cs typeface="Cambria"/>
              </a:rPr>
              <a:t>Departmental mission — “</a:t>
            </a:r>
            <a:r>
              <a:rPr lang="en-US" sz="1100" dirty="0">
                <a:solidFill>
                  <a:prstClr val="black"/>
                </a:solidFill>
                <a:latin typeface="Cambria" pitchFamily="18" charset="0"/>
              </a:rPr>
              <a:t>The mission of the Louisiana Workforce Commission (LWC) is utilizing state, federal, and private resources to provide the training, employment, assistance, and regulatory services to increase employment, and to promote workplace safety and expanded employment opportunities in the State of Louisiana in a climate favorable to business, workers, and job seekers.”</a:t>
            </a:r>
            <a:endParaRPr lang="en-US" sz="1100" dirty="0">
              <a:solidFill>
                <a:prstClr val="black"/>
              </a:solidFill>
              <a:latin typeface="Cambria"/>
              <a:cs typeface="Cambria"/>
            </a:endParaRPr>
          </a:p>
        </p:txBody>
      </p:sp>
      <p:graphicFrame>
        <p:nvGraphicFramePr>
          <p:cNvPr id="10" name="Diagram 9"/>
          <p:cNvGraphicFramePr/>
          <p:nvPr>
            <p:extLst>
              <p:ext uri="{D42A27DB-BD31-4B8C-83A1-F6EECF244321}">
                <p14:modId xmlns:p14="http://schemas.microsoft.com/office/powerpoint/2010/main" val="280697109"/>
              </p:ext>
            </p:extLst>
          </p:nvPr>
        </p:nvGraphicFramePr>
        <p:xfrm>
          <a:off x="653305" y="1920240"/>
          <a:ext cx="7848600" cy="3091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6" name="Picture 2" descr="How to apply for unemployment in La. during COVID-19 pandemi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7497" y="5151673"/>
            <a:ext cx="3776348" cy="131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7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14835"/>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Rectangle 12"/>
          <p:cNvSpPr/>
          <p:nvPr/>
        </p:nvSpPr>
        <p:spPr>
          <a:xfrm>
            <a:off x="145522" y="100715"/>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67878"/>
            <a:ext cx="773715" cy="789834"/>
          </a:xfrm>
          <a:prstGeom prst="rect">
            <a:avLst/>
          </a:prstGeom>
        </p:spPr>
      </p:pic>
      <p:sp>
        <p:nvSpPr>
          <p:cNvPr id="7" name="TextBox 6"/>
          <p:cNvSpPr txBox="1"/>
          <p:nvPr/>
        </p:nvSpPr>
        <p:spPr>
          <a:xfrm>
            <a:off x="2310250" y="167878"/>
            <a:ext cx="4540858"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CC"/>
                </a:solidFill>
                <a:effectLst/>
                <a:uLnTx/>
                <a:uFillTx/>
                <a:latin typeface="Cambria"/>
                <a:ea typeface="+mn-ea"/>
                <a:cs typeface="Cambria"/>
              </a:rPr>
              <a:t>Workforce Commission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CC"/>
                </a:solidFill>
                <a:latin typeface="Cambria"/>
                <a:cs typeface="Cambria"/>
              </a:rPr>
              <a:t>Louisiana Rehabilitation Services</a:t>
            </a:r>
            <a:endParaRPr kumimoji="0" lang="en-US" sz="2400" b="0" i="0" u="none" strike="noStrike" kern="1200" cap="none" spc="0" normalizeH="0" baseline="0" noProof="0" dirty="0" smtClean="0">
              <a:ln>
                <a:noFill/>
              </a:ln>
              <a:solidFill>
                <a:srgbClr val="FFFFCC"/>
              </a:solidFill>
              <a:effectLst/>
              <a:uLnTx/>
              <a:uFillTx/>
              <a:latin typeface="Cambria"/>
              <a:ea typeface="+mn-ea"/>
              <a:cs typeface="Cambri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Cambria"/>
              <a:ea typeface="+mn-ea"/>
              <a:cs typeface="Cambria"/>
            </a:endParaRPr>
          </a:p>
        </p:txBody>
      </p:sp>
      <p:sp>
        <p:nvSpPr>
          <p:cNvPr id="2" name="Slide Number Placeholder 1"/>
          <p:cNvSpPr>
            <a:spLocks noGrp="1"/>
          </p:cNvSpPr>
          <p:nvPr>
            <p:ph type="sldNum" sz="quarter" idx="12"/>
          </p:nvPr>
        </p:nvSpPr>
        <p:spPr>
          <a:xfrm>
            <a:off x="8622743" y="6512551"/>
            <a:ext cx="414697" cy="24396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D700F-06CF-8943-A234-B60CC71AB37E}" type="slidenum">
              <a:rPr kumimoji="0" lang="en-US" sz="900" b="0" i="1" u="none" strike="noStrike" kern="1200" cap="none" spc="0" normalizeH="0" baseline="0" noProof="0" smtClean="0">
                <a:ln>
                  <a:noFill/>
                </a:ln>
                <a:solidFill>
                  <a:srgbClr val="4472C4"/>
                </a:solidFill>
                <a:effectLst/>
                <a:uLnTx/>
                <a:uFillTx/>
                <a:latin typeface="Cambria" panose="02040503050406030204" pitchFamily="18" charset="0"/>
                <a:ea typeface="+mn-ea"/>
                <a:cs typeface="Bernard MT Condensed"/>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1" u="none" strike="noStrike" kern="1200" cap="none" spc="0" normalizeH="0" baseline="0" noProof="0" dirty="0">
              <a:ln>
                <a:noFill/>
              </a:ln>
              <a:solidFill>
                <a:srgbClr val="4472C4"/>
              </a:solidFill>
              <a:effectLst/>
              <a:uLnTx/>
              <a:uFillTx/>
              <a:latin typeface="Cambria" panose="02040503050406030204" pitchFamily="18" charset="0"/>
              <a:ea typeface="+mn-ea"/>
              <a:cs typeface="Bernard MT Condensed"/>
            </a:endParaRPr>
          </a:p>
        </p:txBody>
      </p:sp>
      <p:sp>
        <p:nvSpPr>
          <p:cNvPr id="4" name="Rectangle 3"/>
          <p:cNvSpPr/>
          <p:nvPr/>
        </p:nvSpPr>
        <p:spPr>
          <a:xfrm>
            <a:off x="399375" y="1098183"/>
            <a:ext cx="8362606" cy="1277273"/>
          </a:xfrm>
          <a:prstGeom prst="rect">
            <a:avLst/>
          </a:prstGeom>
          <a:ln>
            <a:solidFill>
              <a:schemeClr val="tx1"/>
            </a:solidFill>
          </a:ln>
        </p:spPr>
        <p:txBody>
          <a:bodyPr wrap="square">
            <a:spAutoFit/>
          </a:bodyPr>
          <a:lstStyle/>
          <a:p>
            <a:pPr algn="just"/>
            <a:r>
              <a:rPr lang="en-US" sz="1100" dirty="0">
                <a:latin typeface="Cambria" panose="02040503050406030204" pitchFamily="18" charset="0"/>
                <a:ea typeface="Cambria" panose="02040503050406030204" pitchFamily="18" charset="0"/>
              </a:rPr>
              <a:t>In </a:t>
            </a:r>
            <a:r>
              <a:rPr lang="en-US" sz="1100" dirty="0" smtClean="0">
                <a:latin typeface="Cambria" panose="02040503050406030204" pitchFamily="18" charset="0"/>
                <a:ea typeface="Cambria" panose="02040503050406030204" pitchFamily="18" charset="0"/>
              </a:rPr>
              <a:t>FY26, </a:t>
            </a:r>
            <a:r>
              <a:rPr lang="en-US" sz="1100" dirty="0">
                <a:latin typeface="Cambria" panose="02040503050406030204" pitchFamily="18" charset="0"/>
                <a:ea typeface="Cambria" panose="02040503050406030204" pitchFamily="18" charset="0"/>
              </a:rPr>
              <a:t>$37.5 million is provided for </a:t>
            </a:r>
            <a:r>
              <a:rPr lang="en-US" sz="1100" dirty="0" smtClean="0">
                <a:latin typeface="Cambria" panose="02040503050406030204" pitchFamily="18" charset="0"/>
                <a:ea typeface="Cambria" panose="02040503050406030204" pitchFamily="18" charset="0"/>
              </a:rPr>
              <a:t>Louisiana </a:t>
            </a:r>
            <a:r>
              <a:rPr lang="en-US" sz="1100" dirty="0">
                <a:latin typeface="Cambria" panose="02040503050406030204" pitchFamily="18" charset="0"/>
                <a:ea typeface="Cambria" panose="02040503050406030204" pitchFamily="18" charset="0"/>
              </a:rPr>
              <a:t>Rehabilitation Services. </a:t>
            </a:r>
            <a:r>
              <a:rPr lang="en-US" sz="1100" dirty="0" smtClean="0">
                <a:latin typeface="Cambria" panose="02040503050406030204" pitchFamily="18" charset="0"/>
                <a:ea typeface="Cambria" panose="02040503050406030204" pitchFamily="18" charset="0"/>
              </a:rPr>
              <a:t>Eight million </a:t>
            </a:r>
            <a:r>
              <a:rPr lang="en-US" sz="1100" dirty="0">
                <a:latin typeface="Cambria" panose="02040503050406030204" pitchFamily="18" charset="0"/>
                <a:ea typeface="Cambria" panose="02040503050406030204" pitchFamily="18" charset="0"/>
              </a:rPr>
              <a:t>in State General Fund dollars is used as matching funds to draw $29.5 million in Federal Funds. Federal match is $3.69 for every $1.</a:t>
            </a:r>
          </a:p>
          <a:p>
            <a:pPr algn="just"/>
            <a:endParaRPr lang="en-US" sz="1100" dirty="0" smtClean="0">
              <a:solidFill>
                <a:srgbClr val="000000"/>
              </a:solidFill>
              <a:latin typeface="Cambria" panose="02040503050406030204" pitchFamily="18" charset="0"/>
              <a:ea typeface="Cambria" panose="02040503050406030204" pitchFamily="18" charset="0"/>
            </a:endParaRPr>
          </a:p>
          <a:p>
            <a:pPr algn="just"/>
            <a:r>
              <a:rPr lang="en-US" sz="1100" dirty="0" smtClean="0">
                <a:solidFill>
                  <a:srgbClr val="000000"/>
                </a:solidFill>
                <a:latin typeface="Cambria" panose="02040503050406030204" pitchFamily="18" charset="0"/>
                <a:ea typeface="Cambria" panose="02040503050406030204" pitchFamily="18" charset="0"/>
              </a:rPr>
              <a:t>Louisiana </a:t>
            </a:r>
            <a:r>
              <a:rPr lang="en-US" sz="1100" dirty="0">
                <a:solidFill>
                  <a:srgbClr val="000000"/>
                </a:solidFill>
                <a:latin typeface="Cambria" panose="02040503050406030204" pitchFamily="18" charset="0"/>
                <a:ea typeface="Cambria" panose="02040503050406030204" pitchFamily="18" charset="0"/>
              </a:rPr>
              <a:t>Rehabilitation Services (LRS) assists </a:t>
            </a:r>
            <a:r>
              <a:rPr lang="en-US" sz="1100" dirty="0" smtClean="0">
                <a:solidFill>
                  <a:srgbClr val="000000"/>
                </a:solidFill>
                <a:latin typeface="Cambria" panose="02040503050406030204" pitchFamily="18" charset="0"/>
                <a:ea typeface="Cambria" panose="02040503050406030204" pitchFamily="18" charset="0"/>
              </a:rPr>
              <a:t>citizens </a:t>
            </a:r>
            <a:r>
              <a:rPr lang="en-US" sz="1100" dirty="0">
                <a:solidFill>
                  <a:srgbClr val="000000"/>
                </a:solidFill>
                <a:latin typeface="Cambria" panose="02040503050406030204" pitchFamily="18" charset="0"/>
                <a:ea typeface="Cambria" panose="02040503050406030204" pitchFamily="18" charset="0"/>
              </a:rPr>
              <a:t>with disabilities in their desire to obtain or maintain employment and/or achieve independence in their communities by providing rehabilitation services and working cooperatively with business and other community resources</a:t>
            </a:r>
            <a:r>
              <a:rPr lang="en-US" sz="1100" dirty="0" smtClean="0">
                <a:solidFill>
                  <a:srgbClr val="000000"/>
                </a:solidFill>
                <a:latin typeface="Cambria" panose="02040503050406030204" pitchFamily="18" charset="0"/>
                <a:ea typeface="Cambria" panose="02040503050406030204" pitchFamily="18" charset="0"/>
              </a:rPr>
              <a:t>.</a:t>
            </a:r>
            <a:r>
              <a:rPr lang="en-US" sz="1100" dirty="0"/>
              <a:t> </a:t>
            </a:r>
            <a:r>
              <a:rPr lang="en-US" sz="1100" dirty="0" smtClean="0">
                <a:latin typeface="Cambria" panose="02040503050406030204" pitchFamily="18" charset="0"/>
                <a:ea typeface="Cambria" panose="02040503050406030204" pitchFamily="18" charset="0"/>
              </a:rPr>
              <a:t>Some of these services and resources are listed below.</a:t>
            </a:r>
          </a:p>
          <a:p>
            <a:pPr algn="just"/>
            <a:endParaRPr lang="en-US" sz="1100" dirty="0">
              <a:solidFill>
                <a:srgbClr val="0000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90870373"/>
              </p:ext>
            </p:extLst>
          </p:nvPr>
        </p:nvGraphicFramePr>
        <p:xfrm>
          <a:off x="399375" y="2236125"/>
          <a:ext cx="8362606" cy="4232021"/>
        </p:xfrm>
        <a:graphic>
          <a:graphicData uri="http://schemas.openxmlformats.org/drawingml/2006/table">
            <a:tbl>
              <a:tblPr firstRow="1" firstCol="1" bandRow="1"/>
              <a:tblGrid>
                <a:gridCol w="4181303">
                  <a:extLst>
                    <a:ext uri="{9D8B030D-6E8A-4147-A177-3AD203B41FA5}">
                      <a16:colId xmlns:a16="http://schemas.microsoft.com/office/drawing/2014/main" val="419827874"/>
                    </a:ext>
                  </a:extLst>
                </a:gridCol>
                <a:gridCol w="4181303">
                  <a:extLst>
                    <a:ext uri="{9D8B030D-6E8A-4147-A177-3AD203B41FA5}">
                      <a16:colId xmlns:a16="http://schemas.microsoft.com/office/drawing/2014/main" val="3525882081"/>
                    </a:ext>
                  </a:extLst>
                </a:gridCol>
              </a:tblGrid>
              <a:tr h="1456387">
                <a:tc>
                  <a:txBody>
                    <a:bodyPr/>
                    <a:lstStyle/>
                    <a:p>
                      <a:pPr marL="0" marR="0" algn="ctr">
                        <a:lnSpc>
                          <a:spcPct val="107000"/>
                        </a:lnSpc>
                        <a:spcBef>
                          <a:spcPts val="0"/>
                        </a:spcBef>
                        <a:spcAft>
                          <a:spcPts val="0"/>
                        </a:spcAft>
                      </a:pPr>
                      <a:endParaRPr lang="en-US" sz="1400" dirty="0" smtClean="0">
                        <a:effectLst/>
                        <a:latin typeface="Cambria" panose="020405030504060302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Blind </a:t>
                      </a:r>
                      <a:r>
                        <a:rPr lang="en-US" sz="1400" dirty="0">
                          <a:effectLst/>
                          <a:latin typeface="Cambria" panose="02040503050406030204" pitchFamily="18" charset="0"/>
                          <a:ea typeface="Calibri" panose="020F0502020204030204" pitchFamily="34" charset="0"/>
                          <a:cs typeface="Times New Roman" panose="02020603050405020304" pitchFamily="18" charset="0"/>
                        </a:rPr>
                        <a:t>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just">
                        <a:lnSpc>
                          <a:spcPts val="1800"/>
                        </a:lnSpc>
                        <a:spcBef>
                          <a:spcPts val="960"/>
                        </a:spcBef>
                        <a:spcAft>
                          <a:spcPts val="960"/>
                        </a:spcAft>
                      </a:pPr>
                      <a:r>
                        <a:rPr lang="en-US" sz="1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Provides both vocational rehabilitation and independent living services to eligible individuals who are blind or visually impaired.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Randolph-Sheppard Business Enterprise Program - Provides career opportunities for qualified individuals in the food service field.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sz="1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Older Blind/Visually Impaired Program - Expands independent living services for persons who are age 55 or older and have a severe visual impairment</a:t>
                      </a:r>
                      <a:r>
                        <a:rPr lang="en-US" sz="1000" dirty="0" smtClean="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27938200"/>
                  </a:ext>
                </a:extLst>
              </a:tr>
              <a:tr h="709820">
                <a:tc>
                  <a:txBody>
                    <a:bodyPr/>
                    <a:lstStyle/>
                    <a:p>
                      <a:pPr marL="0" marR="0" algn="ctr">
                        <a:lnSpc>
                          <a:spcPct val="107000"/>
                        </a:lnSpc>
                        <a:spcBef>
                          <a:spcPts val="0"/>
                        </a:spcBef>
                        <a:spcAft>
                          <a:spcPts val="0"/>
                        </a:spcAft>
                      </a:pPr>
                      <a:r>
                        <a:rPr lang="en-US" sz="14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Independent </a:t>
                      </a:r>
                      <a:r>
                        <a:rPr lang="en-US" sz="14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Living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just">
                        <a:lnSpc>
                          <a:spcPct val="107000"/>
                        </a:lnSpc>
                        <a:spcBef>
                          <a:spcPts val="0"/>
                        </a:spcBef>
                        <a:spcAft>
                          <a:spcPts val="0"/>
                        </a:spcAft>
                      </a:pPr>
                      <a:r>
                        <a:rPr lang="en-US" sz="1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Allows </a:t>
                      </a:r>
                      <a:r>
                        <a:rPr lang="en-US" sz="10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individuals to have the option to choose to live or remain in their home or community setting, with emphasis on community based supports and services. This includes such services as information and referral sources, independent living skills training, peer support, system and individual advocacy, and other independent living services.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41319320"/>
                  </a:ext>
                </a:extLst>
              </a:tr>
              <a:tr h="422988">
                <a:tc>
                  <a:txBody>
                    <a:bodyPr/>
                    <a:lstStyle/>
                    <a:p>
                      <a:pPr marL="0" marR="0" algn="ctr">
                        <a:lnSpc>
                          <a:spcPct val="107000"/>
                        </a:lnSpc>
                        <a:spcBef>
                          <a:spcPts val="0"/>
                        </a:spcBef>
                        <a:spcAft>
                          <a:spcPts val="0"/>
                        </a:spcAft>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Louisiana </a:t>
                      </a:r>
                      <a:r>
                        <a:rPr lang="en-US" sz="1400" dirty="0">
                          <a:effectLst/>
                          <a:latin typeface="Cambria" panose="02040503050406030204" pitchFamily="18" charset="0"/>
                          <a:ea typeface="Calibri" panose="020F0502020204030204" pitchFamily="34" charset="0"/>
                          <a:cs typeface="Times New Roman" panose="02020603050405020304" pitchFamily="18" charset="0"/>
                        </a:rPr>
                        <a:t>Rehabilitation Council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just">
                        <a:lnSpc>
                          <a:spcPct val="107000"/>
                        </a:lnSpc>
                        <a:spcBef>
                          <a:spcPts val="0"/>
                        </a:spcBef>
                        <a:spcAft>
                          <a:spcPts val="0"/>
                        </a:spcAft>
                      </a:pPr>
                      <a:r>
                        <a:rPr lang="en-US" sz="1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Works </a:t>
                      </a:r>
                      <a:r>
                        <a:rPr lang="en-US" sz="10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with LRS to ensure the involvement of individuals with disabilities in the development and delivery of vocational rehabilitation services to Louisianans with disabilities.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39430343"/>
                  </a:ext>
                </a:extLst>
              </a:tr>
              <a:tr h="853236">
                <a:tc>
                  <a:txBody>
                    <a:bodyPr/>
                    <a:lstStyle/>
                    <a:p>
                      <a:pPr marL="0" marR="0" algn="ctr">
                        <a:lnSpc>
                          <a:spcPct val="107000"/>
                        </a:lnSpc>
                        <a:spcBef>
                          <a:spcPts val="0"/>
                        </a:spcBef>
                        <a:spcAft>
                          <a:spcPts val="0"/>
                        </a:spcAft>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Vocational </a:t>
                      </a:r>
                      <a:r>
                        <a:rPr lang="en-US" sz="1400" dirty="0">
                          <a:effectLst/>
                          <a:latin typeface="Cambria" panose="02040503050406030204" pitchFamily="18" charset="0"/>
                          <a:ea typeface="Calibri" panose="020F0502020204030204" pitchFamily="34" charset="0"/>
                          <a:cs typeface="Times New Roman" panose="02020603050405020304" pitchFamily="18" charset="0"/>
                        </a:rPr>
                        <a:t>Rehabilitation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just">
                        <a:lnSpc>
                          <a:spcPct val="107000"/>
                        </a:lnSpc>
                        <a:spcBef>
                          <a:spcPts val="0"/>
                        </a:spcBef>
                        <a:spcAft>
                          <a:spcPts val="0"/>
                        </a:spcAft>
                      </a:pPr>
                      <a:r>
                        <a:rPr lang="en-US" sz="1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Provides </a:t>
                      </a:r>
                      <a:r>
                        <a:rPr lang="en-US" sz="10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comprehensive rehabilitation services that go far beyond those found in routine job training programs. This frequently includes work evaluation and job readiness services; assessment for and provision of assistive technology, such as customized computer interfaces for persons with physical or sensory disabilities; job counseling services, and medical and therapeutic services.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18681357"/>
                  </a:ext>
                </a:extLst>
              </a:tr>
              <a:tr h="422988">
                <a:tc>
                  <a:txBody>
                    <a:bodyPr/>
                    <a:lstStyle/>
                    <a:p>
                      <a:pPr marL="0" marR="0" algn="ctr">
                        <a:lnSpc>
                          <a:spcPct val="107000"/>
                        </a:lnSpc>
                        <a:spcBef>
                          <a:spcPts val="0"/>
                        </a:spcBef>
                        <a:spcAft>
                          <a:spcPts val="0"/>
                        </a:spcAft>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Career </a:t>
                      </a:r>
                      <a:r>
                        <a:rPr lang="en-US" sz="1400" dirty="0">
                          <a:effectLst/>
                          <a:latin typeface="Cambria" panose="02040503050406030204" pitchFamily="18" charset="0"/>
                          <a:ea typeface="Calibri" panose="020F0502020204030204" pitchFamily="34" charset="0"/>
                          <a:cs typeface="Times New Roman" panose="02020603050405020304" pitchFamily="18" charset="0"/>
                        </a:rPr>
                        <a:t>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just">
                        <a:lnSpc>
                          <a:spcPct val="107000"/>
                        </a:lnSpc>
                        <a:spcBef>
                          <a:spcPts val="0"/>
                        </a:spcBef>
                        <a:spcAft>
                          <a:spcPts val="0"/>
                        </a:spcAft>
                      </a:pPr>
                      <a:r>
                        <a:rPr lang="en-US" sz="1000"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Offers </a:t>
                      </a:r>
                      <a:r>
                        <a:rPr lang="en-US" sz="10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a cost-effective alternative to advertising for job candidates and can save employers time and money. LRS offers placement services for job ready individuals to help employers achieve their goals.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551" marR="42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82146640"/>
                  </a:ext>
                </a:extLst>
              </a:tr>
            </a:tbl>
          </a:graphicData>
        </a:graphic>
      </p:graphicFrame>
    </p:spTree>
    <p:extLst>
      <p:ext uri="{BB962C8B-B14F-4D97-AF65-F5344CB8AC3E}">
        <p14:creationId xmlns:p14="http://schemas.microsoft.com/office/powerpoint/2010/main" val="398988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14835"/>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Rectangle 12"/>
          <p:cNvSpPr/>
          <p:nvPr/>
        </p:nvSpPr>
        <p:spPr>
          <a:xfrm>
            <a:off x="145522" y="125654"/>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67878"/>
            <a:ext cx="773715" cy="789834"/>
          </a:xfrm>
          <a:prstGeom prst="rect">
            <a:avLst/>
          </a:prstGeom>
        </p:spPr>
      </p:pic>
      <p:sp>
        <p:nvSpPr>
          <p:cNvPr id="7" name="TextBox 6"/>
          <p:cNvSpPr txBox="1"/>
          <p:nvPr/>
        </p:nvSpPr>
        <p:spPr>
          <a:xfrm>
            <a:off x="2604786" y="167878"/>
            <a:ext cx="3951787"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CC"/>
                </a:solidFill>
                <a:effectLst/>
                <a:uLnTx/>
                <a:uFillTx/>
                <a:latin typeface="Cambria"/>
                <a:ea typeface="+mn-ea"/>
                <a:cs typeface="Cambria"/>
              </a:rPr>
              <a:t>Workforce Commission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CC"/>
                </a:solidFill>
                <a:latin typeface="Cambria"/>
                <a:cs typeface="Cambria"/>
              </a:rPr>
              <a:t>Jobs for America’s Graduates</a:t>
            </a:r>
            <a:endParaRPr kumimoji="0" lang="en-US" sz="2400" b="0" i="0" u="none" strike="noStrike" kern="1200" cap="none" spc="0" normalizeH="0" baseline="0" noProof="0" dirty="0" smtClean="0">
              <a:ln>
                <a:noFill/>
              </a:ln>
              <a:solidFill>
                <a:srgbClr val="FFFFCC"/>
              </a:solidFill>
              <a:effectLst/>
              <a:uLnTx/>
              <a:uFillTx/>
              <a:latin typeface="Cambria"/>
              <a:ea typeface="+mn-ea"/>
              <a:cs typeface="Cambri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Cambria"/>
              <a:ea typeface="+mn-ea"/>
              <a:cs typeface="Cambria"/>
            </a:endParaRPr>
          </a:p>
        </p:txBody>
      </p:sp>
      <p:sp>
        <p:nvSpPr>
          <p:cNvPr id="2" name="Slide Number Placeholder 1"/>
          <p:cNvSpPr>
            <a:spLocks noGrp="1"/>
          </p:cNvSpPr>
          <p:nvPr>
            <p:ph type="sldNum" sz="quarter" idx="12"/>
          </p:nvPr>
        </p:nvSpPr>
        <p:spPr>
          <a:xfrm>
            <a:off x="8622743" y="6512551"/>
            <a:ext cx="414697" cy="24396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D700F-06CF-8943-A234-B60CC71AB37E}" type="slidenum">
              <a:rPr kumimoji="0" lang="en-US" sz="900" b="0" i="1" u="none" strike="noStrike" kern="1200" cap="none" spc="0" normalizeH="0" baseline="0" noProof="0" smtClean="0">
                <a:ln>
                  <a:noFill/>
                </a:ln>
                <a:solidFill>
                  <a:srgbClr val="4472C4"/>
                </a:solidFill>
                <a:effectLst/>
                <a:uLnTx/>
                <a:uFillTx/>
                <a:latin typeface="Cambria" panose="02040503050406030204" pitchFamily="18" charset="0"/>
                <a:ea typeface="+mn-ea"/>
                <a:cs typeface="Bernard MT Condensed"/>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1" u="none" strike="noStrike" kern="1200" cap="none" spc="0" normalizeH="0" baseline="0" noProof="0" dirty="0">
              <a:ln>
                <a:noFill/>
              </a:ln>
              <a:solidFill>
                <a:srgbClr val="4472C4"/>
              </a:solidFill>
              <a:effectLst/>
              <a:uLnTx/>
              <a:uFillTx/>
              <a:latin typeface="Cambria" panose="02040503050406030204" pitchFamily="18" charset="0"/>
              <a:ea typeface="+mn-ea"/>
              <a:cs typeface="Bernard MT Condensed"/>
            </a:endParaRPr>
          </a:p>
        </p:txBody>
      </p:sp>
      <p:pic>
        <p:nvPicPr>
          <p:cNvPr id="19458" name="Picture 2" descr="JAG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21" y="1012802"/>
            <a:ext cx="3359269" cy="1338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2385" y="2535383"/>
            <a:ext cx="8437419" cy="3724096"/>
          </a:xfrm>
          <a:prstGeom prst="rect">
            <a:avLst/>
          </a:prstGeom>
          <a:ln>
            <a:solidFill>
              <a:srgbClr val="C00000"/>
            </a:solidFill>
          </a:ln>
        </p:spPr>
        <p:txBody>
          <a:bodyPr wrap="square">
            <a:spAutoFit/>
          </a:bodyPr>
          <a:lstStyle/>
          <a:p>
            <a:pPr algn="just"/>
            <a:r>
              <a:rPr lang="en-US" sz="1400" dirty="0" smtClean="0">
                <a:latin typeface="Cambria" panose="02040503050406030204" pitchFamily="18" charset="0"/>
                <a:ea typeface="Cambria" panose="02040503050406030204" pitchFamily="18" charset="0"/>
              </a:rPr>
              <a:t>In the </a:t>
            </a:r>
            <a:r>
              <a:rPr lang="en-US" sz="1400" dirty="0" smtClean="0">
                <a:latin typeface="Cambria" panose="02040503050406030204" pitchFamily="18" charset="0"/>
                <a:ea typeface="Cambria" panose="02040503050406030204" pitchFamily="18" charset="0"/>
              </a:rPr>
              <a:t>FY26 </a:t>
            </a:r>
            <a:r>
              <a:rPr lang="en-US" sz="1400" dirty="0" smtClean="0">
                <a:latin typeface="Cambria" panose="02040503050406030204" pitchFamily="18" charset="0"/>
                <a:ea typeface="Cambria" panose="02040503050406030204" pitchFamily="18" charset="0"/>
              </a:rPr>
              <a:t>Recommended Budget, the Jobs </a:t>
            </a:r>
            <a:r>
              <a:rPr lang="en-US" sz="1400" dirty="0">
                <a:latin typeface="Cambria" panose="02040503050406030204" pitchFamily="18" charset="0"/>
                <a:ea typeface="Cambria" panose="02040503050406030204" pitchFamily="18" charset="0"/>
              </a:rPr>
              <a:t>for America’s </a:t>
            </a:r>
            <a:r>
              <a:rPr lang="en-US" sz="1400" dirty="0" smtClean="0">
                <a:latin typeface="Cambria" panose="02040503050406030204" pitchFamily="18" charset="0"/>
                <a:ea typeface="Cambria" panose="02040503050406030204" pitchFamily="18" charset="0"/>
              </a:rPr>
              <a:t>Graduates Program is funded at</a:t>
            </a:r>
            <a:r>
              <a:rPr lang="en-US" sz="1400" b="1" dirty="0">
                <a:latin typeface="Cambria" panose="02040503050406030204" pitchFamily="18" charset="0"/>
                <a:ea typeface="Cambria" panose="02040503050406030204" pitchFamily="18" charset="0"/>
              </a:rPr>
              <a:t> </a:t>
            </a:r>
            <a:r>
              <a:rPr lang="en-US" sz="1400" dirty="0" smtClean="0">
                <a:latin typeface="Cambria" panose="02040503050406030204" pitchFamily="18" charset="0"/>
                <a:ea typeface="Cambria" panose="02040503050406030204" pitchFamily="18" charset="0"/>
              </a:rPr>
              <a:t>$10 </a:t>
            </a:r>
            <a:r>
              <a:rPr lang="en-US" sz="1400" dirty="0">
                <a:latin typeface="Cambria" panose="02040503050406030204" pitchFamily="18" charset="0"/>
                <a:ea typeface="Cambria" panose="02040503050406030204" pitchFamily="18" charset="0"/>
              </a:rPr>
              <a:t>M – (State General Fund - </a:t>
            </a:r>
            <a:r>
              <a:rPr lang="en-US" sz="1400" dirty="0" smtClean="0">
                <a:latin typeface="Cambria" panose="02040503050406030204" pitchFamily="18" charset="0"/>
                <a:ea typeface="Cambria" panose="02040503050406030204" pitchFamily="18" charset="0"/>
              </a:rPr>
              <a:t>$8.31 </a:t>
            </a:r>
            <a:r>
              <a:rPr lang="en-US" sz="1400" dirty="0">
                <a:latin typeface="Cambria" panose="02040503050406030204" pitchFamily="18" charset="0"/>
                <a:ea typeface="Cambria" panose="02040503050406030204" pitchFamily="18" charset="0"/>
              </a:rPr>
              <a:t>M; Interagency Transfers - </a:t>
            </a:r>
            <a:r>
              <a:rPr lang="en-US" sz="1400" dirty="0" smtClean="0">
                <a:latin typeface="Cambria" panose="02040503050406030204" pitchFamily="18" charset="0"/>
                <a:ea typeface="Cambria" panose="02040503050406030204" pitchFamily="18" charset="0"/>
              </a:rPr>
              <a:t>$1.7 </a:t>
            </a:r>
            <a:r>
              <a:rPr lang="en-US" sz="1400" dirty="0">
                <a:latin typeface="Cambria" panose="02040503050406030204" pitchFamily="18" charset="0"/>
                <a:ea typeface="Cambria" panose="02040503050406030204" pitchFamily="18" charset="0"/>
              </a:rPr>
              <a:t>M</a:t>
            </a:r>
            <a:r>
              <a:rPr lang="en-US" sz="1400" dirty="0" smtClean="0">
                <a:latin typeface="Cambria" panose="02040503050406030204" pitchFamily="18" charset="0"/>
                <a:ea typeface="Cambria" panose="02040503050406030204" pitchFamily="18" charset="0"/>
              </a:rPr>
              <a:t>).</a:t>
            </a:r>
            <a:endParaRPr lang="en-US" sz="1400" dirty="0"/>
          </a:p>
          <a:p>
            <a:pPr algn="just"/>
            <a:endParaRPr lang="en-US" sz="1400" dirty="0" smtClean="0">
              <a:latin typeface="Cambria" panose="02040503050406030204" pitchFamily="18" charset="0"/>
              <a:ea typeface="Cambria" panose="02040503050406030204" pitchFamily="18" charset="0"/>
            </a:endParaRPr>
          </a:p>
          <a:p>
            <a:pPr algn="just"/>
            <a:r>
              <a:rPr lang="en-US" sz="1400" dirty="0" smtClean="0">
                <a:latin typeface="Cambria" panose="02040503050406030204" pitchFamily="18" charset="0"/>
                <a:ea typeface="Cambria" panose="02040503050406030204" pitchFamily="18" charset="0"/>
              </a:rPr>
              <a:t>An </a:t>
            </a:r>
            <a:r>
              <a:rPr lang="en-US" sz="1400" dirty="0">
                <a:latin typeface="Cambria" panose="02040503050406030204" pitchFamily="18" charset="0"/>
                <a:ea typeface="Cambria" panose="02040503050406030204" pitchFamily="18" charset="0"/>
              </a:rPr>
              <a:t>affiliate of the National Jobs for America’s Graduates Program (JAG), the </a:t>
            </a:r>
            <a:r>
              <a:rPr lang="en-US" sz="1400" dirty="0" smtClean="0">
                <a:latin typeface="Cambria" panose="02040503050406030204" pitchFamily="18" charset="0"/>
                <a:ea typeface="Cambria" panose="02040503050406030204" pitchFamily="18" charset="0"/>
              </a:rPr>
              <a:t>JAG Program is the nation’s </a:t>
            </a:r>
            <a:r>
              <a:rPr lang="en-US" sz="1400" dirty="0">
                <a:latin typeface="Cambria" panose="02040503050406030204" pitchFamily="18" charset="0"/>
                <a:ea typeface="Cambria" panose="02040503050406030204" pitchFamily="18" charset="0"/>
              </a:rPr>
              <a:t>largest dropout prevention and recovery program serving youth 12-21 years of age. </a:t>
            </a:r>
            <a:r>
              <a:rPr lang="en-US" sz="1400" dirty="0" smtClean="0">
                <a:latin typeface="Cambria" panose="02040503050406030204" pitchFamily="18" charset="0"/>
                <a:ea typeface="Cambria" panose="02040503050406030204" pitchFamily="18" charset="0"/>
              </a:rPr>
              <a:t>JAG provides </a:t>
            </a:r>
            <a:r>
              <a:rPr lang="en-US" sz="1400" dirty="0">
                <a:latin typeface="Cambria" panose="02040503050406030204" pitchFamily="18" charset="0"/>
                <a:ea typeface="Cambria" panose="02040503050406030204" pitchFamily="18" charset="0"/>
              </a:rPr>
              <a:t>an educational setting that promotes academic and skills attainment, civic </a:t>
            </a:r>
            <a:r>
              <a:rPr lang="en-US" sz="1400" dirty="0" smtClean="0">
                <a:latin typeface="Cambria" panose="02040503050406030204" pitchFamily="18" charset="0"/>
                <a:ea typeface="Cambria" panose="02040503050406030204" pitchFamily="18" charset="0"/>
              </a:rPr>
              <a:t>responsibility</a:t>
            </a:r>
            <a:r>
              <a:rPr lang="en-US" sz="1400" dirty="0">
                <a:latin typeface="Cambria" panose="02040503050406030204" pitchFamily="18" charset="0"/>
                <a:ea typeface="Cambria" panose="02040503050406030204" pitchFamily="18" charset="0"/>
              </a:rPr>
              <a:t>, leadership development and social awareness that is necessary to become a </a:t>
            </a:r>
            <a:r>
              <a:rPr lang="en-US" sz="1400" dirty="0" smtClean="0">
                <a:latin typeface="Cambria" panose="02040503050406030204" pitchFamily="18" charset="0"/>
                <a:ea typeface="Cambria" panose="02040503050406030204" pitchFamily="18" charset="0"/>
              </a:rPr>
              <a:t>responsible citizen </a:t>
            </a:r>
            <a:r>
              <a:rPr lang="en-US" sz="1400" dirty="0">
                <a:latin typeface="Cambria" panose="02040503050406030204" pitchFamily="18" charset="0"/>
                <a:ea typeface="Cambria" panose="02040503050406030204" pitchFamily="18" charset="0"/>
              </a:rPr>
              <a:t>and productive worker.</a:t>
            </a:r>
            <a:br>
              <a:rPr lang="en-US" sz="1400" dirty="0">
                <a:latin typeface="Cambria" panose="02040503050406030204" pitchFamily="18" charset="0"/>
                <a:ea typeface="Cambria" panose="02040503050406030204" pitchFamily="18" charset="0"/>
              </a:rPr>
            </a:br>
            <a:r>
              <a:rPr lang="en-US" sz="1400" dirty="0">
                <a:latin typeface="Cambria" panose="02040503050406030204" pitchFamily="18" charset="0"/>
                <a:ea typeface="Cambria" panose="02040503050406030204" pitchFamily="18" charset="0"/>
              </a:rPr>
              <a:t/>
            </a:r>
            <a:br>
              <a:rPr lang="en-US" sz="1400" dirty="0">
                <a:latin typeface="Cambria" panose="02040503050406030204" pitchFamily="18" charset="0"/>
                <a:ea typeface="Cambria" panose="02040503050406030204" pitchFamily="18" charset="0"/>
              </a:rPr>
            </a:br>
            <a:r>
              <a:rPr lang="en-US" sz="1400" dirty="0" smtClean="0">
                <a:latin typeface="Cambria" panose="02040503050406030204" pitchFamily="18" charset="0"/>
                <a:ea typeface="Cambria" panose="02040503050406030204" pitchFamily="18" charset="0"/>
              </a:rPr>
              <a:t>JAG delivers </a:t>
            </a:r>
            <a:r>
              <a:rPr lang="en-US" sz="1400" dirty="0">
                <a:latin typeface="Cambria" panose="02040503050406030204" pitchFamily="18" charset="0"/>
                <a:ea typeface="Cambria" panose="02040503050406030204" pitchFamily="18" charset="0"/>
              </a:rPr>
              <a:t>a unique set of services for students with major obstacles to help them earn a high school diploma. The program also supports students’ pursuing a Career Diploma through early experiences in foundational career skills and career awareness. </a:t>
            </a:r>
            <a:r>
              <a:rPr lang="en-US" sz="1400" dirty="0" smtClean="0">
                <a:latin typeface="Cambria" panose="02040503050406030204" pitchFamily="18" charset="0"/>
                <a:ea typeface="Cambria" panose="02040503050406030204" pitchFamily="18" charset="0"/>
              </a:rPr>
              <a:t>JAG seeks </a:t>
            </a:r>
            <a:r>
              <a:rPr lang="en-US" sz="1400" dirty="0">
                <a:latin typeface="Cambria" panose="02040503050406030204" pitchFamily="18" charset="0"/>
                <a:ea typeface="Cambria" panose="02040503050406030204" pitchFamily="18" charset="0"/>
              </a:rPr>
              <a:t>to increase college attendance and/or youth participation in the labor force. </a:t>
            </a:r>
            <a:endParaRPr lang="en-US" sz="1400" dirty="0" smtClean="0">
              <a:latin typeface="Cambria" panose="02040503050406030204" pitchFamily="18" charset="0"/>
              <a:ea typeface="Cambria" panose="02040503050406030204" pitchFamily="18" charset="0"/>
            </a:endParaRPr>
          </a:p>
          <a:p>
            <a:pPr algn="just"/>
            <a:endParaRPr lang="en-US" sz="1400" dirty="0" smtClean="0">
              <a:latin typeface="Cambria" panose="02040503050406030204" pitchFamily="18" charset="0"/>
              <a:ea typeface="Cambria" panose="02040503050406030204" pitchFamily="18" charset="0"/>
            </a:endParaRPr>
          </a:p>
          <a:p>
            <a:pPr algn="just"/>
            <a:r>
              <a:rPr lang="en-US" sz="1400" dirty="0" smtClean="0">
                <a:latin typeface="Cambria" panose="02040503050406030204" pitchFamily="18" charset="0"/>
                <a:ea typeface="Cambria" panose="02040503050406030204" pitchFamily="18" charset="0"/>
              </a:rPr>
              <a:t>JAG was originally housed </a:t>
            </a:r>
            <a:r>
              <a:rPr lang="en-US" sz="1400" dirty="0" smtClean="0">
                <a:latin typeface="Cambria" panose="02040503050406030204" pitchFamily="18" charset="0"/>
                <a:ea typeface="Cambria" panose="02040503050406030204" pitchFamily="18" charset="0"/>
              </a:rPr>
              <a:t>within the</a:t>
            </a:r>
            <a:r>
              <a:rPr lang="en-US" sz="1400" dirty="0">
                <a:latin typeface="Cambria" panose="02040503050406030204" pitchFamily="18" charset="0"/>
                <a:ea typeface="Cambria" panose="02040503050406030204" pitchFamily="18" charset="0"/>
              </a:rPr>
              <a:t> </a:t>
            </a:r>
            <a:r>
              <a:rPr lang="en-US" sz="1400" dirty="0" smtClean="0">
                <a:latin typeface="Cambria" panose="02040503050406030204" pitchFamily="18" charset="0"/>
                <a:ea typeface="Cambria" panose="02040503050406030204" pitchFamily="18" charset="0"/>
              </a:rPr>
              <a:t>Department of </a:t>
            </a:r>
            <a:r>
              <a:rPr lang="en-US" sz="1400" dirty="0" smtClean="0">
                <a:latin typeface="Cambria" panose="02040503050406030204" pitchFamily="18" charset="0"/>
                <a:ea typeface="Cambria" panose="02040503050406030204" pitchFamily="18" charset="0"/>
              </a:rPr>
              <a:t>Education and </a:t>
            </a:r>
            <a:r>
              <a:rPr lang="en-US" sz="1400" dirty="0">
                <a:latin typeface="Cambria" panose="02040503050406030204" pitchFamily="18" charset="0"/>
                <a:ea typeface="Cambria" panose="02040503050406030204" pitchFamily="18" charset="0"/>
              </a:rPr>
              <a:t>transferred to the Workforce Commission </a:t>
            </a:r>
            <a:r>
              <a:rPr lang="en-US" sz="1400" dirty="0" smtClean="0">
                <a:latin typeface="Cambria" panose="02040503050406030204" pitchFamily="18" charset="0"/>
                <a:ea typeface="Cambria" panose="02040503050406030204" pitchFamily="18" charset="0"/>
              </a:rPr>
              <a:t>in </a:t>
            </a:r>
            <a:r>
              <a:rPr lang="en-US" sz="1400" dirty="0">
                <a:latin typeface="Cambria" panose="02040503050406030204" pitchFamily="18" charset="0"/>
                <a:ea typeface="Cambria" panose="02040503050406030204" pitchFamily="18" charset="0"/>
              </a:rPr>
              <a:t>2019. </a:t>
            </a:r>
            <a:r>
              <a:rPr lang="en-US" sz="1400" dirty="0" smtClean="0">
                <a:latin typeface="Cambria" panose="02040503050406030204" pitchFamily="18" charset="0"/>
                <a:ea typeface="Cambria" panose="02040503050406030204" pitchFamily="18" charset="0"/>
              </a:rPr>
              <a:t>The funding source for JAG is State General Fund  and Interagency Transfers </a:t>
            </a:r>
            <a:r>
              <a:rPr lang="en-US" sz="1400" dirty="0">
                <a:latin typeface="Cambria" panose="02040503050406030204" pitchFamily="18" charset="0"/>
                <a:ea typeface="Cambria" panose="02040503050406030204" pitchFamily="18" charset="0"/>
              </a:rPr>
              <a:t>from the Department of Children and Family </a:t>
            </a:r>
            <a:r>
              <a:rPr lang="en-US" sz="1400" dirty="0" smtClean="0">
                <a:latin typeface="Cambria" panose="02040503050406030204" pitchFamily="18" charset="0"/>
                <a:ea typeface="Cambria" panose="02040503050406030204" pitchFamily="18" charset="0"/>
              </a:rPr>
              <a:t>Services. </a:t>
            </a:r>
            <a:endParaRPr lang="en-US" sz="1400" dirty="0" smtClean="0">
              <a:solidFill>
                <a:srgbClr val="374245"/>
              </a:solidFill>
              <a:latin typeface="Cambria" panose="02040503050406030204" pitchFamily="18" charset="0"/>
              <a:ea typeface="Cambria" panose="02040503050406030204" pitchFamily="18" charset="0"/>
            </a:endParaRPr>
          </a:p>
          <a:p>
            <a:endParaRPr lang="en-US" sz="1200" dirty="0">
              <a:solidFill>
                <a:srgbClr val="37424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150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C4B047-84C8-B54F-9269-62C1A84C5D30}"/>
              </a:ext>
            </a:extLst>
          </p:cNvPr>
          <p:cNvSpPr/>
          <p:nvPr/>
        </p:nvSpPr>
        <p:spPr>
          <a:xfrm>
            <a:off x="145524" y="114301"/>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5" name="Rectangle 4">
            <a:extLst>
              <a:ext uri="{FF2B5EF4-FFF2-40B4-BE49-F238E27FC236}">
                <a16:creationId xmlns:a16="http://schemas.microsoft.com/office/drawing/2014/main" id="{4195457B-3702-9B4E-B28A-C51944AEDAC8}"/>
              </a:ext>
            </a:extLst>
          </p:cNvPr>
          <p:cNvSpPr/>
          <p:nvPr/>
        </p:nvSpPr>
        <p:spPr>
          <a:xfrm>
            <a:off x="145523" y="114301"/>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BraidedSeal.gif">
            <a:extLst>
              <a:ext uri="{FF2B5EF4-FFF2-40B4-BE49-F238E27FC236}">
                <a16:creationId xmlns:a16="http://schemas.microsoft.com/office/drawing/2014/main" id="{A6B324E5-DD42-BE4D-B23E-D5B5710A9C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15" y="158228"/>
            <a:ext cx="773715" cy="789834"/>
          </a:xfrm>
          <a:prstGeom prst="rect">
            <a:avLst/>
          </a:prstGeom>
          <a:solidFill>
            <a:srgbClr val="212935"/>
          </a:solidFill>
        </p:spPr>
      </p:pic>
      <p:sp>
        <p:nvSpPr>
          <p:cNvPr id="8" name="Slide Number Placeholder 1">
            <a:extLst>
              <a:ext uri="{FF2B5EF4-FFF2-40B4-BE49-F238E27FC236}">
                <a16:creationId xmlns:a16="http://schemas.microsoft.com/office/drawing/2014/main" id="{4D9A125B-9568-6947-AC32-16100F102029}"/>
              </a:ext>
            </a:extLst>
          </p:cNvPr>
          <p:cNvSpPr>
            <a:spLocks noGrp="1"/>
          </p:cNvSpPr>
          <p:nvPr>
            <p:ph type="sldNum" sz="quarter" idx="12"/>
          </p:nvPr>
        </p:nvSpPr>
        <p:spPr>
          <a:xfrm>
            <a:off x="8601143" y="6490951"/>
            <a:ext cx="414697" cy="243961"/>
          </a:xfrm>
        </p:spPr>
        <p:txBody>
          <a:bodyPr/>
          <a:lstStyle/>
          <a:p>
            <a:fld id="{8ECD700F-06CF-8943-A234-B60CC71AB37E}" type="slidenum">
              <a:rPr lang="en-US" sz="1000" i="1" smtClean="0">
                <a:solidFill>
                  <a:schemeClr val="accent1"/>
                </a:solidFill>
                <a:latin typeface="Bernard MT Condensed"/>
                <a:cs typeface="Bernard MT Condensed"/>
              </a:rPr>
              <a:pPr/>
              <a:t>22</a:t>
            </a:fld>
            <a:endParaRPr lang="en-US" sz="1000" i="1" dirty="0">
              <a:solidFill>
                <a:schemeClr val="accent1"/>
              </a:solidFill>
              <a:latin typeface="Bernard MT Condensed"/>
              <a:cs typeface="Bernard MT Condensed"/>
            </a:endParaRPr>
          </a:p>
        </p:txBody>
      </p:sp>
      <p:sp>
        <p:nvSpPr>
          <p:cNvPr id="28" name="TextBox 27">
            <a:extLst>
              <a:ext uri="{FF2B5EF4-FFF2-40B4-BE49-F238E27FC236}">
                <a16:creationId xmlns:a16="http://schemas.microsoft.com/office/drawing/2014/main" id="{8B3A6BA7-9800-3544-BAC1-A3B580871AE7}"/>
              </a:ext>
            </a:extLst>
          </p:cNvPr>
          <p:cNvSpPr txBox="1"/>
          <p:nvPr/>
        </p:nvSpPr>
        <p:spPr>
          <a:xfrm>
            <a:off x="910575" y="342117"/>
            <a:ext cx="8013469" cy="400110"/>
          </a:xfrm>
          <a:prstGeom prst="rect">
            <a:avLst/>
          </a:prstGeom>
          <a:noFill/>
        </p:spPr>
        <p:txBody>
          <a:bodyPr wrap="square" rtlCol="0">
            <a:spAutoFit/>
          </a:bodyPr>
          <a:lstStyle/>
          <a:p>
            <a:pPr algn="ctr"/>
            <a:r>
              <a:rPr lang="en-US" sz="2000" dirty="0" smtClean="0">
                <a:solidFill>
                  <a:srgbClr val="FFFFCC"/>
                </a:solidFill>
                <a:latin typeface="Cambria"/>
                <a:cs typeface="Cambria"/>
              </a:rPr>
              <a:t>Louisiana Unemployment Rate </a:t>
            </a:r>
            <a:r>
              <a:rPr lang="en-US" sz="2000" dirty="0" smtClean="0">
                <a:solidFill>
                  <a:srgbClr val="FFFFCC"/>
                </a:solidFill>
                <a:latin typeface="Cambria"/>
                <a:cs typeface="Cambria"/>
              </a:rPr>
              <a:t>– 2024 Average</a:t>
            </a:r>
            <a:endParaRPr lang="en-US" sz="2000" dirty="0">
              <a:solidFill>
                <a:srgbClr val="FFFFCC"/>
              </a:solidFill>
              <a:latin typeface="Cambria"/>
              <a:cs typeface="Cambria"/>
            </a:endParaRPr>
          </a:p>
        </p:txBody>
      </p:sp>
      <p:sp>
        <p:nvSpPr>
          <p:cNvPr id="7" name="TextBox 6"/>
          <p:cNvSpPr txBox="1"/>
          <p:nvPr/>
        </p:nvSpPr>
        <p:spPr>
          <a:xfrm>
            <a:off x="1497335" y="1059358"/>
            <a:ext cx="6166689" cy="276999"/>
          </a:xfrm>
          <a:prstGeom prst="rect">
            <a:avLst/>
          </a:prstGeom>
          <a:noFill/>
          <a:ln>
            <a:solidFill>
              <a:srgbClr val="0070C0"/>
            </a:solidFill>
          </a:ln>
        </p:spPr>
        <p:txBody>
          <a:bodyPr wrap="none" rtlCol="0">
            <a:spAutoFit/>
          </a:bodyPr>
          <a:lstStyle/>
          <a:p>
            <a:pPr algn="ctr"/>
            <a:r>
              <a:rPr lang="en-US" sz="1200" dirty="0" smtClean="0">
                <a:latin typeface="Cambria" panose="02040503050406030204" pitchFamily="18" charset="0"/>
                <a:ea typeface="Cambria" panose="02040503050406030204" pitchFamily="18" charset="0"/>
              </a:rPr>
              <a:t>As of January, </a:t>
            </a:r>
            <a:r>
              <a:rPr lang="en-US" sz="1200" dirty="0" smtClean="0">
                <a:latin typeface="Cambria" panose="02040503050406030204" pitchFamily="18" charset="0"/>
                <a:ea typeface="Cambria" panose="02040503050406030204" pitchFamily="18" charset="0"/>
              </a:rPr>
              <a:t>2025, </a:t>
            </a:r>
            <a:r>
              <a:rPr lang="en-US" sz="1200" dirty="0" smtClean="0">
                <a:latin typeface="Cambria" panose="02040503050406030204" pitchFamily="18" charset="0"/>
                <a:ea typeface="Cambria" panose="02040503050406030204" pitchFamily="18" charset="0"/>
              </a:rPr>
              <a:t>Louisiana’s </a:t>
            </a:r>
            <a:r>
              <a:rPr lang="en-US" sz="1200" dirty="0">
                <a:latin typeface="Cambria" panose="02040503050406030204" pitchFamily="18" charset="0"/>
                <a:ea typeface="Cambria" panose="02040503050406030204" pitchFamily="18" charset="0"/>
              </a:rPr>
              <a:t>Unemployment Rate is  </a:t>
            </a:r>
            <a:r>
              <a:rPr lang="en-US" sz="1200" dirty="0" smtClean="0">
                <a:latin typeface="Cambria" panose="02040503050406030204" pitchFamily="18" charset="0"/>
                <a:ea typeface="Cambria" panose="02040503050406030204" pitchFamily="18" charset="0"/>
              </a:rPr>
              <a:t>4.5%, </a:t>
            </a:r>
            <a:r>
              <a:rPr lang="en-US" sz="1200" dirty="0">
                <a:latin typeface="Cambria" panose="02040503050406030204" pitchFamily="18" charset="0"/>
                <a:ea typeface="Cambria" panose="02040503050406030204" pitchFamily="18" charset="0"/>
              </a:rPr>
              <a:t>compared </a:t>
            </a:r>
            <a:r>
              <a:rPr lang="en-US" sz="1200" dirty="0" smtClean="0">
                <a:latin typeface="Cambria" panose="02040503050406030204" pitchFamily="18" charset="0"/>
                <a:ea typeface="Cambria" panose="02040503050406030204" pitchFamily="18" charset="0"/>
              </a:rPr>
              <a:t>to 4.2</a:t>
            </a:r>
            <a:r>
              <a:rPr lang="en-US" sz="1200" dirty="0" smtClean="0">
                <a:latin typeface="Cambria" panose="02040503050406030204" pitchFamily="18" charset="0"/>
                <a:ea typeface="Cambria" panose="02040503050406030204" pitchFamily="18" charset="0"/>
              </a:rPr>
              <a:t>% </a:t>
            </a:r>
            <a:r>
              <a:rPr lang="en-US" sz="1200" dirty="0">
                <a:latin typeface="Cambria" panose="02040503050406030204" pitchFamily="18" charset="0"/>
                <a:ea typeface="Cambria" panose="02040503050406030204" pitchFamily="18" charset="0"/>
              </a:rPr>
              <a:t>last year.</a:t>
            </a:r>
          </a:p>
        </p:txBody>
      </p:sp>
      <p:sp>
        <p:nvSpPr>
          <p:cNvPr id="10" name="TextBox 1"/>
          <p:cNvSpPr txBox="1"/>
          <p:nvPr/>
        </p:nvSpPr>
        <p:spPr>
          <a:xfrm>
            <a:off x="180115" y="6490951"/>
            <a:ext cx="2181990" cy="1942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Cambria" panose="02040503050406030204" pitchFamily="18" charset="0"/>
                <a:ea typeface="Cambria" panose="02040503050406030204" pitchFamily="18" charset="0"/>
              </a:rPr>
              <a:t>Source:  Bureau</a:t>
            </a:r>
            <a:r>
              <a:rPr lang="en-US" sz="900" baseline="0" dirty="0">
                <a:latin typeface="Cambria" panose="02040503050406030204" pitchFamily="18" charset="0"/>
                <a:ea typeface="Cambria" panose="02040503050406030204" pitchFamily="18" charset="0"/>
              </a:rPr>
              <a:t> of Labor Statistics</a:t>
            </a:r>
            <a:r>
              <a:rPr lang="en-US" sz="900" dirty="0">
                <a:latin typeface="Cambria" panose="02040503050406030204" pitchFamily="18" charset="0"/>
                <a:ea typeface="Cambria" panose="02040503050406030204" pitchFamily="18" charset="0"/>
              </a:rPr>
              <a:t>  </a:t>
            </a:r>
          </a:p>
        </p:txBody>
      </p:sp>
      <p:pic>
        <p:nvPicPr>
          <p:cNvPr id="11" name="Picture 10">
            <a:extLst>
              <a:ext uri="{FF2B5EF4-FFF2-40B4-BE49-F238E27FC236}">
                <a16:creationId xmlns:a16="http://schemas.microsoft.com/office/drawing/2014/main" id="{82E1512F-3705-FF77-04B8-ED9A2CF908EC}"/>
              </a:ext>
            </a:extLst>
          </p:cNvPr>
          <p:cNvPicPr>
            <a:picLocks noChangeAspect="1"/>
          </p:cNvPicPr>
          <p:nvPr/>
        </p:nvPicPr>
        <p:blipFill>
          <a:blip r:embed="rId3"/>
          <a:stretch>
            <a:fillRect/>
          </a:stretch>
        </p:blipFill>
        <p:spPr>
          <a:xfrm>
            <a:off x="1239856" y="1425675"/>
            <a:ext cx="6681649" cy="4677783"/>
          </a:xfrm>
          <a:prstGeom prst="rect">
            <a:avLst/>
          </a:prstGeom>
        </p:spPr>
      </p:pic>
    </p:spTree>
    <p:extLst>
      <p:ext uri="{BB962C8B-B14F-4D97-AF65-F5344CB8AC3E}">
        <p14:creationId xmlns:p14="http://schemas.microsoft.com/office/powerpoint/2010/main" val="2629266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21702"/>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5" y="119070"/>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9" name="Picture 8"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3" y="150292"/>
            <a:ext cx="773715" cy="789834"/>
          </a:xfrm>
          <a:prstGeom prst="rect">
            <a:avLst/>
          </a:prstGeom>
        </p:spPr>
      </p:pic>
      <p:sp>
        <p:nvSpPr>
          <p:cNvPr id="7" name="TextBox 6"/>
          <p:cNvSpPr txBox="1"/>
          <p:nvPr/>
        </p:nvSpPr>
        <p:spPr>
          <a:xfrm>
            <a:off x="1850189" y="150292"/>
            <a:ext cx="5460983" cy="769441"/>
          </a:xfrm>
          <a:prstGeom prst="rect">
            <a:avLst/>
          </a:prstGeom>
          <a:noFill/>
        </p:spPr>
        <p:txBody>
          <a:bodyPr wrap="none" rtlCol="0">
            <a:spAutoFit/>
          </a:bodyPr>
          <a:lstStyle/>
          <a:p>
            <a:pPr algn="ctr"/>
            <a:r>
              <a:rPr lang="en-US" sz="2400" dirty="0" smtClean="0">
                <a:solidFill>
                  <a:srgbClr val="FFFFCC"/>
                </a:solidFill>
                <a:latin typeface="Cambria"/>
                <a:cs typeface="Cambria"/>
              </a:rPr>
              <a:t>FY26 </a:t>
            </a:r>
            <a:r>
              <a:rPr lang="en-US" sz="2400" dirty="0">
                <a:solidFill>
                  <a:srgbClr val="FFFFCC"/>
                </a:solidFill>
                <a:latin typeface="Cambria"/>
                <a:cs typeface="Cambria"/>
              </a:rPr>
              <a:t>Recommended Budget </a:t>
            </a:r>
          </a:p>
          <a:p>
            <a:pPr algn="ctr"/>
            <a:r>
              <a:rPr lang="en-US" sz="2000" dirty="0">
                <a:solidFill>
                  <a:srgbClr val="FFFFCC"/>
                </a:solidFill>
                <a:latin typeface="Cambria"/>
                <a:cs typeface="Cambria"/>
              </a:rPr>
              <a:t>Schedule 14 — Workforce Commission Agencies</a:t>
            </a:r>
          </a:p>
        </p:txBody>
      </p:sp>
      <p:sp>
        <p:nvSpPr>
          <p:cNvPr id="2" name="Slide Number Placeholder 1"/>
          <p:cNvSpPr>
            <a:spLocks noGrp="1"/>
          </p:cNvSpPr>
          <p:nvPr>
            <p:ph type="sldNum" sz="quarter" idx="12"/>
          </p:nvPr>
        </p:nvSpPr>
        <p:spPr>
          <a:xfrm>
            <a:off x="8601145" y="6490953"/>
            <a:ext cx="414697" cy="243961"/>
          </a:xfrm>
        </p:spPr>
        <p:txBody>
          <a:bodyPr/>
          <a:lstStyle/>
          <a:p>
            <a:fld id="{8ECD700F-06CF-8943-A234-B60CC71AB37E}" type="slidenum">
              <a:rPr lang="en-US" sz="1000" i="1">
                <a:solidFill>
                  <a:srgbClr val="4F81BD"/>
                </a:solidFill>
                <a:latin typeface="Bernard MT Condensed"/>
                <a:cs typeface="Bernard MT Condensed"/>
              </a:rPr>
              <a:pPr/>
              <a:t>3</a:t>
            </a:fld>
            <a:endParaRPr lang="en-US" sz="1000" i="1" dirty="0">
              <a:solidFill>
                <a:srgbClr val="4F81BD"/>
              </a:solidFill>
              <a:latin typeface="Bernard MT Condensed"/>
              <a:cs typeface="Bernard MT Condensed"/>
            </a:endParaRPr>
          </a:p>
        </p:txBody>
      </p:sp>
      <p:grpSp>
        <p:nvGrpSpPr>
          <p:cNvPr id="10" name="Group 9"/>
          <p:cNvGrpSpPr/>
          <p:nvPr/>
        </p:nvGrpSpPr>
        <p:grpSpPr>
          <a:xfrm>
            <a:off x="238071" y="1118474"/>
            <a:ext cx="8570422" cy="1164914"/>
            <a:chOff x="198932" y="406365"/>
            <a:chExt cx="1687357" cy="4949118"/>
          </a:xfrm>
        </p:grpSpPr>
        <p:sp>
          <p:nvSpPr>
            <p:cNvPr id="11" name="Rectangle 10"/>
            <p:cNvSpPr/>
            <p:nvPr/>
          </p:nvSpPr>
          <p:spPr>
            <a:xfrm>
              <a:off x="198932" y="406365"/>
              <a:ext cx="1687357" cy="479056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TextBox 11"/>
            <p:cNvSpPr txBox="1"/>
            <p:nvPr/>
          </p:nvSpPr>
          <p:spPr>
            <a:xfrm>
              <a:off x="198932" y="564914"/>
              <a:ext cx="1687357" cy="47905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254385" rIns="120904" bIns="120904" numCol="1" spcCol="1270" anchor="t" anchorCtr="0">
              <a:noAutofit/>
            </a:bodyPr>
            <a:lstStyle/>
            <a:p>
              <a:pPr marL="114300" lvl="1" indent="-114300" algn="l" defTabSz="577850">
                <a:lnSpc>
                  <a:spcPct val="90000"/>
                </a:lnSpc>
                <a:spcBef>
                  <a:spcPct val="0"/>
                </a:spcBef>
                <a:spcAft>
                  <a:spcPct val="15000"/>
                </a:spcAft>
                <a:buFontTx/>
                <a:buChar char="••"/>
              </a:pPr>
              <a:endParaRPr lang="en-US" sz="1300" i="0" kern="1200" dirty="0" smtClean="0">
                <a:solidFill>
                  <a:prstClr val="black"/>
                </a:solidFill>
                <a:latin typeface="Cambria" pitchFamily="18" charset="0"/>
              </a:endParaRPr>
            </a:p>
            <a:p>
              <a:pPr marL="114300" lvl="1" indent="-114300" algn="l" defTabSz="577850">
                <a:lnSpc>
                  <a:spcPct val="90000"/>
                </a:lnSpc>
                <a:spcBef>
                  <a:spcPct val="0"/>
                </a:spcBef>
                <a:spcAft>
                  <a:spcPct val="15000"/>
                </a:spcAft>
                <a:buFontTx/>
                <a:buChar char="••"/>
              </a:pPr>
              <a:r>
                <a:rPr lang="en-US" sz="1300" i="0" kern="1200" dirty="0" smtClean="0">
                  <a:solidFill>
                    <a:prstClr val="black"/>
                  </a:solidFill>
                  <a:latin typeface="Cambria" pitchFamily="18" charset="0"/>
                </a:rPr>
                <a:t>Provides </a:t>
              </a:r>
              <a:r>
                <a:rPr lang="en-US" sz="1300" i="0" kern="1200" dirty="0">
                  <a:solidFill>
                    <a:prstClr val="black"/>
                  </a:solidFill>
                  <a:latin typeface="Cambria" pitchFamily="18" charset="0"/>
                </a:rPr>
                <a:t>leadership and management of all departmental programs, communicates departmental direction, ensures the quality of services provided.</a:t>
              </a:r>
              <a:endParaRPr lang="en-US" sz="1300" i="0" kern="1200" dirty="0"/>
            </a:p>
          </p:txBody>
        </p:sp>
      </p:grpSp>
      <p:sp>
        <p:nvSpPr>
          <p:cNvPr id="14" name="TextBox 13"/>
          <p:cNvSpPr txBox="1"/>
          <p:nvPr/>
        </p:nvSpPr>
        <p:spPr>
          <a:xfrm>
            <a:off x="277121" y="1166997"/>
            <a:ext cx="1265534" cy="369332"/>
          </a:xfrm>
          <a:prstGeom prst="rect">
            <a:avLst/>
          </a:prstGeom>
          <a:noFill/>
        </p:spPr>
        <p:txBody>
          <a:bodyPr wrap="square" rtlCol="0">
            <a:spAutoFit/>
          </a:bodyPr>
          <a:lstStyle/>
          <a:p>
            <a:pPr lvl="0"/>
            <a:r>
              <a:rPr lang="en-US" b="1" dirty="0">
                <a:solidFill>
                  <a:srgbClr val="C00000"/>
                </a:solidFill>
                <a:latin typeface="Cambria" panose="02040503050406030204" pitchFamily="18" charset="0"/>
                <a:ea typeface="Cambria" panose="02040503050406030204" pitchFamily="18" charset="0"/>
              </a:rPr>
              <a:t>Secretary</a:t>
            </a:r>
          </a:p>
        </p:txBody>
      </p:sp>
      <p:grpSp>
        <p:nvGrpSpPr>
          <p:cNvPr id="15" name="Group 14"/>
          <p:cNvGrpSpPr/>
          <p:nvPr/>
        </p:nvGrpSpPr>
        <p:grpSpPr>
          <a:xfrm>
            <a:off x="238071" y="2347396"/>
            <a:ext cx="8609470" cy="1287973"/>
            <a:chOff x="2653767" y="366201"/>
            <a:chExt cx="1443267" cy="4842880"/>
          </a:xfrm>
        </p:grpSpPr>
        <p:sp>
          <p:nvSpPr>
            <p:cNvPr id="16" name="Rectangle 15"/>
            <p:cNvSpPr/>
            <p:nvPr/>
          </p:nvSpPr>
          <p:spPr>
            <a:xfrm>
              <a:off x="2653767" y="366201"/>
              <a:ext cx="1436721" cy="484288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TextBox 16"/>
            <p:cNvSpPr txBox="1"/>
            <p:nvPr/>
          </p:nvSpPr>
          <p:spPr>
            <a:xfrm>
              <a:off x="2660313" y="1108629"/>
              <a:ext cx="1436721" cy="3433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254385" rIns="120904" bIns="120904" numCol="1" spcCol="1270" anchor="t" anchorCtr="0">
              <a:noAutofit/>
            </a:bodyPr>
            <a:lstStyle/>
            <a:p>
              <a:pPr marL="114300" lvl="1" indent="-114300" algn="l" defTabSz="577850">
                <a:lnSpc>
                  <a:spcPct val="90000"/>
                </a:lnSpc>
                <a:spcBef>
                  <a:spcPct val="0"/>
                </a:spcBef>
                <a:spcAft>
                  <a:spcPct val="15000"/>
                </a:spcAft>
                <a:buFontTx/>
                <a:buChar char="••"/>
              </a:pPr>
              <a:r>
                <a:rPr lang="en-US" sz="1300" i="0" kern="1200" dirty="0" smtClean="0">
                  <a:solidFill>
                    <a:prstClr val="black"/>
                  </a:solidFill>
                  <a:latin typeface="Cambria" pitchFamily="18" charset="0"/>
                </a:rPr>
                <a:t>Develops</a:t>
              </a:r>
              <a:r>
                <a:rPr lang="en-US" sz="1300" i="0" kern="1200" dirty="0">
                  <a:solidFill>
                    <a:prstClr val="black"/>
                  </a:solidFill>
                  <a:latin typeface="Cambria" pitchFamily="18" charset="0"/>
                </a:rPr>
                <a:t>, promotes and implements the policies and mandates, and provides technical and administrative support necessary to fulfill the vision and mission of the Louisiana Workforce Commission in serving its customers. </a:t>
              </a:r>
              <a:endParaRPr lang="en-US" sz="1300" i="0" kern="1200" dirty="0"/>
            </a:p>
          </p:txBody>
        </p:sp>
      </p:grpSp>
      <p:sp>
        <p:nvSpPr>
          <p:cNvPr id="4" name="Rectangle 3"/>
          <p:cNvSpPr/>
          <p:nvPr/>
        </p:nvSpPr>
        <p:spPr>
          <a:xfrm>
            <a:off x="238071" y="2341012"/>
            <a:ext cx="2963370" cy="369332"/>
          </a:xfrm>
          <a:prstGeom prst="rect">
            <a:avLst/>
          </a:prstGeom>
        </p:spPr>
        <p:txBody>
          <a:bodyPr wrap="square">
            <a:spAutoFit/>
          </a:bodyPr>
          <a:lstStyle/>
          <a:p>
            <a:pPr lvl="0"/>
            <a:r>
              <a:rPr lang="en-US" b="1" dirty="0">
                <a:solidFill>
                  <a:srgbClr val="C00000"/>
                </a:solidFill>
                <a:latin typeface="Cambria" pitchFamily="18" charset="0"/>
              </a:rPr>
              <a:t>Management and Finance</a:t>
            </a:r>
            <a:endParaRPr lang="en-US" dirty="0">
              <a:solidFill>
                <a:srgbClr val="C00000"/>
              </a:solidFill>
            </a:endParaRPr>
          </a:p>
        </p:txBody>
      </p:sp>
      <p:grpSp>
        <p:nvGrpSpPr>
          <p:cNvPr id="21" name="Group 20"/>
          <p:cNvGrpSpPr/>
          <p:nvPr/>
        </p:nvGrpSpPr>
        <p:grpSpPr>
          <a:xfrm>
            <a:off x="238070" y="3719554"/>
            <a:ext cx="8570422" cy="1402115"/>
            <a:chOff x="6735195" y="314673"/>
            <a:chExt cx="1436721" cy="4857482"/>
          </a:xfrm>
        </p:grpSpPr>
        <p:sp>
          <p:nvSpPr>
            <p:cNvPr id="22" name="Rectangle 21"/>
            <p:cNvSpPr/>
            <p:nvPr/>
          </p:nvSpPr>
          <p:spPr>
            <a:xfrm>
              <a:off x="6735195" y="314673"/>
              <a:ext cx="1436721" cy="4857482"/>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TextBox 22"/>
            <p:cNvSpPr txBox="1"/>
            <p:nvPr/>
          </p:nvSpPr>
          <p:spPr>
            <a:xfrm>
              <a:off x="6735195" y="314673"/>
              <a:ext cx="1436721" cy="4857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254385" rIns="120904" bIns="120904" numCol="1" spcCol="1270" anchor="t" anchorCtr="0">
              <a:noAutofit/>
            </a:bodyPr>
            <a:lstStyle/>
            <a:p>
              <a:pPr marL="114300" lvl="1" indent="-114300" algn="l" defTabSz="577850">
                <a:lnSpc>
                  <a:spcPct val="90000"/>
                </a:lnSpc>
                <a:spcBef>
                  <a:spcPct val="0"/>
                </a:spcBef>
                <a:spcAft>
                  <a:spcPct val="15000"/>
                </a:spcAft>
                <a:buFontTx/>
                <a:buChar char="••"/>
              </a:pPr>
              <a:endParaRPr lang="en-US" sz="1300" i="0" kern="1200" dirty="0" smtClean="0">
                <a:solidFill>
                  <a:prstClr val="black"/>
                </a:solidFill>
                <a:latin typeface="Cambria" pitchFamily="18" charset="0"/>
              </a:endParaRPr>
            </a:p>
            <a:p>
              <a:pPr marL="114300" lvl="1" indent="-114300" algn="l" defTabSz="577850">
                <a:lnSpc>
                  <a:spcPct val="90000"/>
                </a:lnSpc>
                <a:spcBef>
                  <a:spcPct val="0"/>
                </a:spcBef>
                <a:spcAft>
                  <a:spcPct val="15000"/>
                </a:spcAft>
                <a:buFontTx/>
                <a:buChar char="••"/>
              </a:pPr>
              <a:r>
                <a:rPr lang="en-US" sz="1300" i="0" kern="1200" dirty="0" smtClean="0">
                  <a:solidFill>
                    <a:prstClr val="black"/>
                  </a:solidFill>
                  <a:latin typeface="Cambria" pitchFamily="18" charset="0"/>
                </a:rPr>
                <a:t>Provides </a:t>
              </a:r>
              <a:r>
                <a:rPr lang="en-US" sz="1300" i="0" kern="1200" dirty="0">
                  <a:solidFill>
                    <a:prstClr val="black"/>
                  </a:solidFill>
                  <a:latin typeface="Cambria" pitchFamily="18" charset="0"/>
                </a:rPr>
                <a:t>employment, training services, supportive services, including vocational rehabilitation and other employment related services, to businesses and job seekers; administers and enforces state worker protection statutes and regulations</a:t>
              </a:r>
              <a:r>
                <a:rPr lang="en-US" sz="1300" i="0" kern="1200" dirty="0" smtClean="0">
                  <a:solidFill>
                    <a:prstClr val="black"/>
                  </a:solidFill>
                  <a:latin typeface="Cambria" pitchFamily="18" charset="0"/>
                </a:rPr>
                <a:t>.</a:t>
              </a:r>
            </a:p>
            <a:p>
              <a:pPr marL="114300" lvl="1" indent="-114300" defTabSz="577850">
                <a:lnSpc>
                  <a:spcPct val="90000"/>
                </a:lnSpc>
                <a:spcBef>
                  <a:spcPct val="0"/>
                </a:spcBef>
                <a:spcAft>
                  <a:spcPct val="15000"/>
                </a:spcAft>
                <a:buFontTx/>
                <a:buChar char="••"/>
              </a:pPr>
              <a:r>
                <a:rPr lang="en-US" sz="1300" dirty="0">
                  <a:solidFill>
                    <a:prstClr val="black"/>
                  </a:solidFill>
                  <a:latin typeface="Cambria" pitchFamily="18" charset="0"/>
                </a:rPr>
                <a:t>Provides timely and accurate labor market information, and provides information technology solutions to the Louisiana Workforce Commission, its customers and stakeholders. </a:t>
              </a:r>
              <a:endParaRPr lang="en-US" sz="1300" dirty="0"/>
            </a:p>
            <a:p>
              <a:pPr marL="114300" lvl="1" indent="-114300" algn="l" defTabSz="577850">
                <a:lnSpc>
                  <a:spcPct val="90000"/>
                </a:lnSpc>
                <a:spcBef>
                  <a:spcPct val="0"/>
                </a:spcBef>
                <a:spcAft>
                  <a:spcPct val="15000"/>
                </a:spcAft>
                <a:buFontTx/>
                <a:buChar char="••"/>
              </a:pPr>
              <a:endParaRPr lang="en-US" sz="1300" i="0" kern="1200" dirty="0"/>
            </a:p>
          </p:txBody>
        </p:sp>
      </p:grpSp>
      <p:sp>
        <p:nvSpPr>
          <p:cNvPr id="24" name="Rectangle 23"/>
          <p:cNvSpPr/>
          <p:nvPr/>
        </p:nvSpPr>
        <p:spPr>
          <a:xfrm>
            <a:off x="277120" y="3756873"/>
            <a:ext cx="6596358" cy="646331"/>
          </a:xfrm>
          <a:prstGeom prst="rect">
            <a:avLst/>
          </a:prstGeom>
        </p:spPr>
        <p:txBody>
          <a:bodyPr wrap="none">
            <a:spAutoFit/>
          </a:bodyPr>
          <a:lstStyle/>
          <a:p>
            <a:r>
              <a:rPr lang="en-US" b="1" dirty="0">
                <a:solidFill>
                  <a:srgbClr val="C00000"/>
                </a:solidFill>
                <a:latin typeface="Cambria" pitchFamily="18" charset="0"/>
              </a:rPr>
              <a:t>Workforce </a:t>
            </a:r>
            <a:r>
              <a:rPr lang="en-US" b="1" dirty="0" smtClean="0">
                <a:solidFill>
                  <a:srgbClr val="C00000"/>
                </a:solidFill>
                <a:latin typeface="Cambria" pitchFamily="18" charset="0"/>
              </a:rPr>
              <a:t>Development/Occupational </a:t>
            </a:r>
            <a:r>
              <a:rPr lang="en-US" b="1" dirty="0">
                <a:solidFill>
                  <a:srgbClr val="C00000"/>
                </a:solidFill>
                <a:latin typeface="Cambria" pitchFamily="18" charset="0"/>
              </a:rPr>
              <a:t>Information Services</a:t>
            </a:r>
            <a:endParaRPr lang="en-US" dirty="0">
              <a:solidFill>
                <a:srgbClr val="C00000"/>
              </a:solidFill>
            </a:endParaRPr>
          </a:p>
          <a:p>
            <a:pPr lvl="0"/>
            <a:endParaRPr lang="en-US" dirty="0">
              <a:solidFill>
                <a:srgbClr val="C00000"/>
              </a:solidFill>
            </a:endParaRPr>
          </a:p>
        </p:txBody>
      </p:sp>
      <p:grpSp>
        <p:nvGrpSpPr>
          <p:cNvPr id="25" name="Group 24"/>
          <p:cNvGrpSpPr/>
          <p:nvPr/>
        </p:nvGrpSpPr>
        <p:grpSpPr>
          <a:xfrm>
            <a:off x="238070" y="5229277"/>
            <a:ext cx="8570422" cy="1027848"/>
            <a:chOff x="455623" y="407291"/>
            <a:chExt cx="2001639" cy="4823835"/>
          </a:xfrm>
        </p:grpSpPr>
        <p:sp>
          <p:nvSpPr>
            <p:cNvPr id="26" name="Rectangle 25"/>
            <p:cNvSpPr/>
            <p:nvPr/>
          </p:nvSpPr>
          <p:spPr>
            <a:xfrm>
              <a:off x="455623" y="407291"/>
              <a:ext cx="2001639" cy="4823835"/>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extBox 26"/>
            <p:cNvSpPr txBox="1"/>
            <p:nvPr/>
          </p:nvSpPr>
          <p:spPr>
            <a:xfrm>
              <a:off x="455623" y="407291"/>
              <a:ext cx="2001639" cy="4823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354409" rIns="99568" bIns="99568" numCol="1" spcCol="1270" anchor="t" anchorCtr="0">
              <a:noAutofit/>
            </a:bodyPr>
            <a:lstStyle/>
            <a:p>
              <a:pPr marL="114300" lvl="1" indent="-114300" algn="l" defTabSz="622300">
                <a:lnSpc>
                  <a:spcPct val="90000"/>
                </a:lnSpc>
                <a:spcBef>
                  <a:spcPct val="0"/>
                </a:spcBef>
                <a:spcAft>
                  <a:spcPct val="15000"/>
                </a:spcAft>
                <a:buFontTx/>
                <a:buChar char="••"/>
              </a:pPr>
              <a:endParaRPr lang="en-US" sz="1400" i="0" kern="1200" dirty="0" smtClean="0">
                <a:solidFill>
                  <a:prstClr val="black"/>
                </a:solidFill>
                <a:latin typeface="Cambria" pitchFamily="18" charset="0"/>
              </a:endParaRPr>
            </a:p>
            <a:p>
              <a:pPr marL="114300" lvl="1" indent="-114300" algn="l" defTabSz="622300">
                <a:lnSpc>
                  <a:spcPct val="90000"/>
                </a:lnSpc>
                <a:spcBef>
                  <a:spcPct val="0"/>
                </a:spcBef>
                <a:spcAft>
                  <a:spcPct val="15000"/>
                </a:spcAft>
                <a:buFontTx/>
                <a:buChar char="••"/>
              </a:pPr>
              <a:r>
                <a:rPr lang="en-US" sz="1400" i="0" kern="1200" dirty="0" smtClean="0">
                  <a:solidFill>
                    <a:prstClr val="black"/>
                  </a:solidFill>
                  <a:latin typeface="Cambria" pitchFamily="18" charset="0"/>
                </a:rPr>
                <a:t>Administers </a:t>
              </a:r>
              <a:r>
                <a:rPr lang="en-US" sz="1400" i="0" kern="1200" dirty="0">
                  <a:solidFill>
                    <a:prstClr val="black"/>
                  </a:solidFill>
                  <a:latin typeface="Cambria" pitchFamily="18" charset="0"/>
                </a:rPr>
                <a:t>the employer taxes and benefits associated with the Unemployment Insurance Trust Fund (UITF).</a:t>
              </a:r>
              <a:endParaRPr lang="en-US" sz="1400" i="0" kern="1200" dirty="0"/>
            </a:p>
          </p:txBody>
        </p:sp>
      </p:grpSp>
      <p:sp>
        <p:nvSpPr>
          <p:cNvPr id="28" name="Rectangle 27"/>
          <p:cNvSpPr/>
          <p:nvPr/>
        </p:nvSpPr>
        <p:spPr>
          <a:xfrm>
            <a:off x="277120" y="5296235"/>
            <a:ext cx="4644541" cy="369332"/>
          </a:xfrm>
          <a:prstGeom prst="rect">
            <a:avLst/>
          </a:prstGeom>
        </p:spPr>
        <p:txBody>
          <a:bodyPr wrap="none">
            <a:spAutoFit/>
          </a:bodyPr>
          <a:lstStyle/>
          <a:p>
            <a:pPr lvl="0" algn="ctr"/>
            <a:r>
              <a:rPr lang="en-US" b="1" dirty="0">
                <a:solidFill>
                  <a:srgbClr val="C00000"/>
                </a:solidFill>
                <a:latin typeface="Cambria" pitchFamily="18" charset="0"/>
              </a:rPr>
              <a:t>Unemployment Insurance Administration </a:t>
            </a:r>
            <a:endParaRPr lang="en-US" dirty="0">
              <a:solidFill>
                <a:srgbClr val="C00000"/>
              </a:solidFill>
            </a:endParaRPr>
          </a:p>
        </p:txBody>
      </p:sp>
    </p:spTree>
    <p:extLst>
      <p:ext uri="{BB962C8B-B14F-4D97-AF65-F5344CB8AC3E}">
        <p14:creationId xmlns:p14="http://schemas.microsoft.com/office/powerpoint/2010/main" val="309853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21702"/>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5" y="119070"/>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9" name="Picture 8"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3" y="150292"/>
            <a:ext cx="773715" cy="789834"/>
          </a:xfrm>
          <a:prstGeom prst="rect">
            <a:avLst/>
          </a:prstGeom>
        </p:spPr>
      </p:pic>
      <p:sp>
        <p:nvSpPr>
          <p:cNvPr id="7" name="TextBox 6"/>
          <p:cNvSpPr txBox="1"/>
          <p:nvPr/>
        </p:nvSpPr>
        <p:spPr>
          <a:xfrm>
            <a:off x="1847114" y="162221"/>
            <a:ext cx="5460983" cy="769441"/>
          </a:xfrm>
          <a:prstGeom prst="rect">
            <a:avLst/>
          </a:prstGeom>
          <a:noFill/>
        </p:spPr>
        <p:txBody>
          <a:bodyPr wrap="none" rtlCol="0">
            <a:spAutoFit/>
          </a:bodyPr>
          <a:lstStyle/>
          <a:p>
            <a:pPr algn="ctr"/>
            <a:r>
              <a:rPr lang="en-US" sz="2400" dirty="0" smtClean="0">
                <a:solidFill>
                  <a:srgbClr val="FFFFCC"/>
                </a:solidFill>
                <a:latin typeface="Cambria"/>
                <a:cs typeface="Cambria"/>
              </a:rPr>
              <a:t>FY26 </a:t>
            </a:r>
            <a:r>
              <a:rPr lang="en-US" sz="2400" dirty="0">
                <a:solidFill>
                  <a:srgbClr val="FFFFCC"/>
                </a:solidFill>
                <a:latin typeface="Cambria"/>
                <a:cs typeface="Cambria"/>
              </a:rPr>
              <a:t>Recommended Budget </a:t>
            </a:r>
          </a:p>
          <a:p>
            <a:pPr algn="ctr"/>
            <a:r>
              <a:rPr lang="en-US" sz="2000" dirty="0">
                <a:solidFill>
                  <a:srgbClr val="FFFFCC"/>
                </a:solidFill>
                <a:latin typeface="Cambria"/>
                <a:cs typeface="Cambria"/>
              </a:rPr>
              <a:t>Schedule 14 — Workforce Commission Agencies</a:t>
            </a:r>
          </a:p>
        </p:txBody>
      </p:sp>
      <p:sp>
        <p:nvSpPr>
          <p:cNvPr id="2" name="Slide Number Placeholder 1"/>
          <p:cNvSpPr>
            <a:spLocks noGrp="1"/>
          </p:cNvSpPr>
          <p:nvPr>
            <p:ph type="sldNum" sz="quarter" idx="12"/>
          </p:nvPr>
        </p:nvSpPr>
        <p:spPr>
          <a:xfrm>
            <a:off x="8601145" y="6490953"/>
            <a:ext cx="414697" cy="243961"/>
          </a:xfrm>
        </p:spPr>
        <p:txBody>
          <a:bodyPr/>
          <a:lstStyle/>
          <a:p>
            <a:fld id="{8ECD700F-06CF-8943-A234-B60CC71AB37E}" type="slidenum">
              <a:rPr lang="en-US" sz="1000" i="1">
                <a:solidFill>
                  <a:srgbClr val="4F81BD"/>
                </a:solidFill>
                <a:latin typeface="Bernard MT Condensed"/>
                <a:cs typeface="Bernard MT Condensed"/>
              </a:rPr>
              <a:pPr/>
              <a:t>4</a:t>
            </a:fld>
            <a:endParaRPr lang="en-US" sz="1000" i="1" dirty="0">
              <a:solidFill>
                <a:srgbClr val="4F81BD"/>
              </a:solidFill>
              <a:latin typeface="Bernard MT Condensed"/>
              <a:cs typeface="Bernard MT Condensed"/>
            </a:endParaRPr>
          </a:p>
        </p:txBody>
      </p:sp>
      <p:grpSp>
        <p:nvGrpSpPr>
          <p:cNvPr id="14" name="Group 13"/>
          <p:cNvGrpSpPr/>
          <p:nvPr/>
        </p:nvGrpSpPr>
        <p:grpSpPr>
          <a:xfrm>
            <a:off x="249383" y="1103214"/>
            <a:ext cx="8653548" cy="1559635"/>
            <a:chOff x="3356724" y="414316"/>
            <a:chExt cx="2001639" cy="4843473"/>
          </a:xfrm>
        </p:grpSpPr>
        <p:sp>
          <p:nvSpPr>
            <p:cNvPr id="15" name="Rectangle 14"/>
            <p:cNvSpPr/>
            <p:nvPr/>
          </p:nvSpPr>
          <p:spPr>
            <a:xfrm>
              <a:off x="3356724" y="414316"/>
              <a:ext cx="2001639" cy="4843473"/>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TextBox 15"/>
            <p:cNvSpPr txBox="1"/>
            <p:nvPr/>
          </p:nvSpPr>
          <p:spPr>
            <a:xfrm>
              <a:off x="3356724" y="414316"/>
              <a:ext cx="2001639" cy="4843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354409" rIns="99568" bIns="99568" numCol="1" spcCol="1270" anchor="t" anchorCtr="0">
              <a:noAutofit/>
            </a:bodyPr>
            <a:lstStyle/>
            <a:p>
              <a:pPr marL="114300" lvl="1" indent="-114300" algn="l" defTabSz="622300">
                <a:lnSpc>
                  <a:spcPct val="90000"/>
                </a:lnSpc>
                <a:spcBef>
                  <a:spcPct val="0"/>
                </a:spcBef>
                <a:spcAft>
                  <a:spcPct val="15000"/>
                </a:spcAft>
                <a:buFontTx/>
                <a:buChar char="••"/>
              </a:pPr>
              <a:endParaRPr lang="en-US" sz="1400" i="0" kern="1200" dirty="0" smtClean="0">
                <a:solidFill>
                  <a:prstClr val="black"/>
                </a:solidFill>
                <a:latin typeface="Cambria" pitchFamily="18" charset="0"/>
              </a:endParaRPr>
            </a:p>
            <a:p>
              <a:pPr marL="114300" lvl="1" indent="-114300" algn="l" defTabSz="622300">
                <a:lnSpc>
                  <a:spcPct val="90000"/>
                </a:lnSpc>
                <a:spcBef>
                  <a:spcPct val="0"/>
                </a:spcBef>
                <a:spcAft>
                  <a:spcPct val="15000"/>
                </a:spcAft>
                <a:buFontTx/>
                <a:buChar char="••"/>
              </a:pPr>
              <a:r>
                <a:rPr lang="en-US" sz="1400" i="0" kern="1200" dirty="0" smtClean="0">
                  <a:solidFill>
                    <a:prstClr val="black"/>
                  </a:solidFill>
                  <a:latin typeface="Cambria" pitchFamily="18" charset="0"/>
                </a:rPr>
                <a:t>Establishes </a:t>
              </a:r>
              <a:r>
                <a:rPr lang="en-US" sz="1400" i="0" kern="1200" dirty="0">
                  <a:solidFill>
                    <a:prstClr val="black"/>
                  </a:solidFill>
                  <a:latin typeface="Cambria" pitchFamily="18" charset="0"/>
                </a:rPr>
                <a:t>standards of payment, utilizes and reviews injured worker claims, and receives, processes, hears and resolves legal actions; educates workforce in adopting comprehensive safety and health policies, practices and procedures; collects fees.</a:t>
              </a:r>
              <a:endParaRPr lang="en-US" sz="1400" i="0" kern="1200" dirty="0"/>
            </a:p>
          </p:txBody>
        </p:sp>
      </p:grpSp>
      <p:sp>
        <p:nvSpPr>
          <p:cNvPr id="4" name="Rectangle 3"/>
          <p:cNvSpPr/>
          <p:nvPr/>
        </p:nvSpPr>
        <p:spPr>
          <a:xfrm>
            <a:off x="249383" y="1158636"/>
            <a:ext cx="4389983" cy="369332"/>
          </a:xfrm>
          <a:prstGeom prst="rect">
            <a:avLst/>
          </a:prstGeom>
        </p:spPr>
        <p:txBody>
          <a:bodyPr wrap="none">
            <a:spAutoFit/>
          </a:bodyPr>
          <a:lstStyle/>
          <a:p>
            <a:pPr lvl="0" algn="r"/>
            <a:r>
              <a:rPr lang="en-US" b="1" dirty="0">
                <a:solidFill>
                  <a:srgbClr val="C00000"/>
                </a:solidFill>
                <a:latin typeface="Cambria" pitchFamily="18" charset="0"/>
              </a:rPr>
              <a:t>Workers Compensation Administration </a:t>
            </a:r>
            <a:endParaRPr lang="en-US" dirty="0">
              <a:solidFill>
                <a:srgbClr val="C00000"/>
              </a:solidFill>
            </a:endParaRPr>
          </a:p>
        </p:txBody>
      </p:sp>
      <p:grpSp>
        <p:nvGrpSpPr>
          <p:cNvPr id="17" name="Group 16"/>
          <p:cNvGrpSpPr/>
          <p:nvPr/>
        </p:nvGrpSpPr>
        <p:grpSpPr>
          <a:xfrm>
            <a:off x="249383" y="2770805"/>
            <a:ext cx="8653548" cy="1311432"/>
            <a:chOff x="6280123" y="457718"/>
            <a:chExt cx="2001639" cy="4834712"/>
          </a:xfrm>
        </p:grpSpPr>
        <p:sp>
          <p:nvSpPr>
            <p:cNvPr id="18" name="Rectangle 17"/>
            <p:cNvSpPr/>
            <p:nvPr/>
          </p:nvSpPr>
          <p:spPr>
            <a:xfrm>
              <a:off x="6280123" y="457718"/>
              <a:ext cx="2001639" cy="4834712"/>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TextBox 18"/>
            <p:cNvSpPr txBox="1"/>
            <p:nvPr/>
          </p:nvSpPr>
          <p:spPr>
            <a:xfrm>
              <a:off x="6280123" y="457718"/>
              <a:ext cx="2001639" cy="4834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354409" rIns="99568" bIns="99568" numCol="1" spcCol="1270" anchor="t" anchorCtr="0">
              <a:noAutofit/>
            </a:bodyPr>
            <a:lstStyle/>
            <a:p>
              <a:pPr marL="114300" lvl="1" indent="-114300" algn="l" defTabSz="622300">
                <a:lnSpc>
                  <a:spcPct val="90000"/>
                </a:lnSpc>
                <a:spcBef>
                  <a:spcPct val="0"/>
                </a:spcBef>
                <a:spcAft>
                  <a:spcPct val="15000"/>
                </a:spcAft>
                <a:buFont typeface="+mj-lt"/>
                <a:buChar char="••"/>
              </a:pPr>
              <a:endParaRPr lang="en-US" sz="1400" i="0" kern="1200" dirty="0" smtClean="0">
                <a:solidFill>
                  <a:prstClr val="black"/>
                </a:solidFill>
                <a:latin typeface="Cambria" pitchFamily="18" charset="0"/>
              </a:endParaRPr>
            </a:p>
            <a:p>
              <a:pPr marL="114300" lvl="1" indent="-114300" algn="l" defTabSz="622300">
                <a:lnSpc>
                  <a:spcPct val="90000"/>
                </a:lnSpc>
                <a:spcBef>
                  <a:spcPct val="0"/>
                </a:spcBef>
                <a:spcAft>
                  <a:spcPct val="15000"/>
                </a:spcAft>
                <a:buFont typeface="+mj-lt"/>
                <a:buChar char="••"/>
              </a:pPr>
              <a:r>
                <a:rPr lang="en-US" sz="1400" i="0" kern="1200" dirty="0" smtClean="0">
                  <a:solidFill>
                    <a:prstClr val="black"/>
                  </a:solidFill>
                  <a:latin typeface="Cambria" pitchFamily="18" charset="0"/>
                </a:rPr>
                <a:t>Provides </a:t>
              </a:r>
              <a:r>
                <a:rPr lang="en-US" sz="1400" i="0" kern="1200" dirty="0">
                  <a:solidFill>
                    <a:prstClr val="black"/>
                  </a:solidFill>
                  <a:latin typeface="Cambria" pitchFamily="18" charset="0"/>
                </a:rPr>
                <a:t>timely and accurate labor market information, and provides information technology solutions to the Louisiana Workforce Commission, its customers and stakeholders. </a:t>
              </a:r>
              <a:endParaRPr lang="en-US" sz="1400" i="0" kern="1200" dirty="0"/>
            </a:p>
          </p:txBody>
        </p:sp>
      </p:grpSp>
      <p:sp>
        <p:nvSpPr>
          <p:cNvPr id="6" name="Rectangle 5"/>
          <p:cNvSpPr/>
          <p:nvPr/>
        </p:nvSpPr>
        <p:spPr>
          <a:xfrm>
            <a:off x="332510" y="2860957"/>
            <a:ext cx="2002279" cy="369332"/>
          </a:xfrm>
          <a:prstGeom prst="rect">
            <a:avLst/>
          </a:prstGeom>
        </p:spPr>
        <p:txBody>
          <a:bodyPr wrap="none">
            <a:spAutoFit/>
          </a:bodyPr>
          <a:lstStyle/>
          <a:p>
            <a:pPr lvl="0"/>
            <a:r>
              <a:rPr lang="en-US" b="1" dirty="0">
                <a:solidFill>
                  <a:srgbClr val="C00000"/>
                </a:solidFill>
                <a:latin typeface="Cambria" pitchFamily="18" charset="0"/>
              </a:rPr>
              <a:t>2nd Injury Board</a:t>
            </a:r>
            <a:endParaRPr lang="en-US" dirty="0"/>
          </a:p>
        </p:txBody>
      </p:sp>
      <p:pic>
        <p:nvPicPr>
          <p:cNvPr id="20" name="Picture 2" descr="Click here to learn more about our Mobile Workforc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109" y="4810454"/>
            <a:ext cx="5719156" cy="150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3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5" y="119070"/>
            <a:ext cx="8870317" cy="6614903"/>
            <a:chOff x="145523" y="119068"/>
            <a:chExt cx="8870317" cy="6614903"/>
          </a:xfrm>
        </p:grpSpPr>
        <p:grpSp>
          <p:nvGrpSpPr>
            <p:cNvPr id="4"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10253F"/>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3" name="Picture 12" descr="BraidedSeal.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7" name="Rectangle 6"/>
          <p:cNvSpPr/>
          <p:nvPr/>
        </p:nvSpPr>
        <p:spPr>
          <a:xfrm>
            <a:off x="1064276" y="164337"/>
            <a:ext cx="7032810" cy="769441"/>
          </a:xfrm>
          <a:prstGeom prst="rect">
            <a:avLst/>
          </a:prstGeom>
        </p:spPr>
        <p:txBody>
          <a:bodyPr wrap="square">
            <a:spAutoFit/>
          </a:bodyPr>
          <a:lstStyle/>
          <a:p>
            <a:pPr algn="ctr"/>
            <a:r>
              <a:rPr lang="en-US" sz="2400" dirty="0">
                <a:solidFill>
                  <a:srgbClr val="FFFFCC"/>
                </a:solidFill>
                <a:latin typeface="Cambria"/>
                <a:cs typeface="Cambria"/>
              </a:rPr>
              <a:t>Louisiana Workforce Commission</a:t>
            </a:r>
          </a:p>
          <a:p>
            <a:pPr algn="ctr"/>
            <a:r>
              <a:rPr lang="en-US" sz="2000" dirty="0">
                <a:solidFill>
                  <a:srgbClr val="FFFFCC"/>
                </a:solidFill>
                <a:latin typeface="Cambria"/>
                <a:cs typeface="Cambria"/>
              </a:rPr>
              <a:t>Changes in Funding since </a:t>
            </a:r>
            <a:r>
              <a:rPr lang="en-US" sz="2000" dirty="0" smtClean="0">
                <a:solidFill>
                  <a:srgbClr val="FFFFCC"/>
                </a:solidFill>
                <a:latin typeface="Cambria"/>
                <a:cs typeface="Cambria"/>
              </a:rPr>
              <a:t>FY18</a:t>
            </a:r>
            <a:endParaRPr lang="en-US" sz="2000" dirty="0">
              <a:solidFill>
                <a:srgbClr val="FFFFCC"/>
              </a:solidFill>
              <a:latin typeface="Cambria"/>
              <a:cs typeface="Cambria"/>
            </a:endParaRPr>
          </a:p>
        </p:txBody>
      </p:sp>
      <p:graphicFrame>
        <p:nvGraphicFramePr>
          <p:cNvPr id="36" name="Chart 35"/>
          <p:cNvGraphicFramePr/>
          <p:nvPr>
            <p:extLst>
              <p:ext uri="{D42A27DB-BD31-4B8C-83A1-F6EECF244321}">
                <p14:modId xmlns:p14="http://schemas.microsoft.com/office/powerpoint/2010/main" val="2577294859"/>
              </p:ext>
            </p:extLst>
          </p:nvPr>
        </p:nvGraphicFramePr>
        <p:xfrm>
          <a:off x="250538" y="1080670"/>
          <a:ext cx="8472720" cy="5378927"/>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5</a:t>
            </a:fld>
            <a:endParaRPr lang="en-US" sz="1000" i="1" dirty="0">
              <a:solidFill>
                <a:srgbClr val="4F81BD"/>
              </a:solidFill>
              <a:latin typeface="Bernard MT Condensed"/>
              <a:cs typeface="Bernard MT Condensed"/>
            </a:endParaRPr>
          </a:p>
        </p:txBody>
      </p:sp>
      <p:sp>
        <p:nvSpPr>
          <p:cNvPr id="28" name="TextBox 27"/>
          <p:cNvSpPr txBox="1"/>
          <p:nvPr/>
        </p:nvSpPr>
        <p:spPr>
          <a:xfrm>
            <a:off x="1899265" y="2533926"/>
            <a:ext cx="635110" cy="276999"/>
          </a:xfrm>
          <a:prstGeom prst="rect">
            <a:avLst/>
          </a:prstGeom>
          <a:noFill/>
        </p:spPr>
        <p:txBody>
          <a:bodyPr wrap="none" rtlCol="0">
            <a:spAutoFit/>
          </a:bodyPr>
          <a:lstStyle/>
          <a:p>
            <a:r>
              <a:rPr lang="en-US" sz="1200" dirty="0">
                <a:solidFill>
                  <a:prstClr val="black"/>
                </a:solidFill>
                <a:latin typeface="Cambria"/>
                <a:cs typeface="Cambria"/>
              </a:rPr>
              <a:t>$248.0</a:t>
            </a:r>
          </a:p>
        </p:txBody>
      </p:sp>
      <p:sp>
        <p:nvSpPr>
          <p:cNvPr id="32" name="TextBox 31"/>
          <p:cNvSpPr txBox="1"/>
          <p:nvPr/>
        </p:nvSpPr>
        <p:spPr>
          <a:xfrm>
            <a:off x="4169343" y="1965691"/>
            <a:ext cx="635110" cy="276999"/>
          </a:xfrm>
          <a:prstGeom prst="rect">
            <a:avLst/>
          </a:prstGeom>
          <a:noFill/>
        </p:spPr>
        <p:txBody>
          <a:bodyPr wrap="none" rtlCol="0">
            <a:spAutoFit/>
          </a:bodyPr>
          <a:lstStyle/>
          <a:p>
            <a:r>
              <a:rPr lang="en-US" sz="1200" dirty="0" smtClean="0">
                <a:solidFill>
                  <a:prstClr val="black"/>
                </a:solidFill>
                <a:latin typeface="Cambria"/>
                <a:cs typeface="Cambria"/>
              </a:rPr>
              <a:t>$304.3</a:t>
            </a:r>
            <a:endParaRPr lang="en-US" sz="1200" dirty="0">
              <a:solidFill>
                <a:prstClr val="black"/>
              </a:solidFill>
              <a:latin typeface="Cambria"/>
              <a:cs typeface="Cambria"/>
            </a:endParaRPr>
          </a:p>
        </p:txBody>
      </p:sp>
      <p:sp>
        <p:nvSpPr>
          <p:cNvPr id="33" name="TextBox 32"/>
          <p:cNvSpPr txBox="1"/>
          <p:nvPr/>
        </p:nvSpPr>
        <p:spPr>
          <a:xfrm>
            <a:off x="4903880" y="2029544"/>
            <a:ext cx="635110" cy="276999"/>
          </a:xfrm>
          <a:prstGeom prst="rect">
            <a:avLst/>
          </a:prstGeom>
          <a:noFill/>
        </p:spPr>
        <p:txBody>
          <a:bodyPr wrap="none" rtlCol="0">
            <a:spAutoFit/>
          </a:bodyPr>
          <a:lstStyle/>
          <a:p>
            <a:r>
              <a:rPr lang="en-US" sz="1200" dirty="0" smtClean="0">
                <a:solidFill>
                  <a:prstClr val="black"/>
                </a:solidFill>
                <a:latin typeface="Cambria"/>
                <a:cs typeface="Cambria"/>
              </a:rPr>
              <a:t>$296.5</a:t>
            </a:r>
            <a:endParaRPr lang="en-US" sz="1200" dirty="0">
              <a:solidFill>
                <a:prstClr val="black"/>
              </a:solidFill>
              <a:latin typeface="Cambria"/>
              <a:cs typeface="Cambria"/>
            </a:endParaRPr>
          </a:p>
        </p:txBody>
      </p:sp>
      <p:sp>
        <p:nvSpPr>
          <p:cNvPr id="34" name="TextBox 33"/>
          <p:cNvSpPr txBox="1"/>
          <p:nvPr/>
        </p:nvSpPr>
        <p:spPr>
          <a:xfrm>
            <a:off x="5605159" y="2345521"/>
            <a:ext cx="635110" cy="276999"/>
          </a:xfrm>
          <a:prstGeom prst="rect">
            <a:avLst/>
          </a:prstGeom>
          <a:noFill/>
        </p:spPr>
        <p:txBody>
          <a:bodyPr wrap="none" rtlCol="0">
            <a:spAutoFit/>
          </a:bodyPr>
          <a:lstStyle/>
          <a:p>
            <a:r>
              <a:rPr lang="en-US" sz="1200" dirty="0">
                <a:solidFill>
                  <a:prstClr val="black"/>
                </a:solidFill>
                <a:latin typeface="Cambria"/>
                <a:cs typeface="Cambria"/>
              </a:rPr>
              <a:t>$</a:t>
            </a:r>
            <a:r>
              <a:rPr lang="en-US" sz="1200" dirty="0" smtClean="0">
                <a:solidFill>
                  <a:prstClr val="black"/>
                </a:solidFill>
                <a:latin typeface="Cambria"/>
                <a:cs typeface="Cambria"/>
              </a:rPr>
              <a:t>266.7</a:t>
            </a:r>
            <a:endParaRPr lang="en-US" sz="1200" dirty="0">
              <a:solidFill>
                <a:prstClr val="black"/>
              </a:solidFill>
              <a:latin typeface="Cambria"/>
              <a:cs typeface="Cambria"/>
            </a:endParaRPr>
          </a:p>
        </p:txBody>
      </p:sp>
      <p:sp>
        <p:nvSpPr>
          <p:cNvPr id="35" name="TextBox 34"/>
          <p:cNvSpPr txBox="1"/>
          <p:nvPr/>
        </p:nvSpPr>
        <p:spPr>
          <a:xfrm>
            <a:off x="1174547" y="2701730"/>
            <a:ext cx="635110" cy="276999"/>
          </a:xfrm>
          <a:prstGeom prst="rect">
            <a:avLst/>
          </a:prstGeom>
          <a:noFill/>
        </p:spPr>
        <p:txBody>
          <a:bodyPr wrap="none" rtlCol="0">
            <a:spAutoFit/>
          </a:bodyPr>
          <a:lstStyle/>
          <a:p>
            <a:r>
              <a:rPr lang="en-US" sz="1200" dirty="0">
                <a:solidFill>
                  <a:prstClr val="black"/>
                </a:solidFill>
                <a:latin typeface="Cambria"/>
                <a:cs typeface="Cambria"/>
              </a:rPr>
              <a:t>$232.6</a:t>
            </a:r>
          </a:p>
        </p:txBody>
      </p:sp>
      <p:sp>
        <p:nvSpPr>
          <p:cNvPr id="21" name="TextBox 20"/>
          <p:cNvSpPr txBox="1"/>
          <p:nvPr/>
        </p:nvSpPr>
        <p:spPr>
          <a:xfrm>
            <a:off x="2639388" y="2424731"/>
            <a:ext cx="635110" cy="276999"/>
          </a:xfrm>
          <a:prstGeom prst="rect">
            <a:avLst/>
          </a:prstGeom>
          <a:noFill/>
        </p:spPr>
        <p:txBody>
          <a:bodyPr wrap="none" rtlCol="0">
            <a:spAutoFit/>
          </a:bodyPr>
          <a:lstStyle/>
          <a:p>
            <a:r>
              <a:rPr lang="en-US" sz="1200" dirty="0">
                <a:solidFill>
                  <a:prstClr val="black"/>
                </a:solidFill>
                <a:latin typeface="Cambria"/>
                <a:cs typeface="Cambria"/>
              </a:rPr>
              <a:t>$259.8</a:t>
            </a:r>
          </a:p>
        </p:txBody>
      </p:sp>
      <p:sp>
        <p:nvSpPr>
          <p:cNvPr id="17" name="TextBox 16"/>
          <p:cNvSpPr txBox="1"/>
          <p:nvPr/>
        </p:nvSpPr>
        <p:spPr>
          <a:xfrm>
            <a:off x="3424155" y="1891045"/>
            <a:ext cx="635110" cy="276999"/>
          </a:xfrm>
          <a:prstGeom prst="rect">
            <a:avLst/>
          </a:prstGeom>
          <a:noFill/>
        </p:spPr>
        <p:txBody>
          <a:bodyPr wrap="none" rtlCol="0">
            <a:spAutoFit/>
          </a:bodyPr>
          <a:lstStyle/>
          <a:p>
            <a:r>
              <a:rPr lang="en-US" sz="1200" dirty="0" smtClean="0">
                <a:solidFill>
                  <a:prstClr val="black"/>
                </a:solidFill>
                <a:latin typeface="Cambria"/>
                <a:cs typeface="Cambria"/>
              </a:rPr>
              <a:t>$312.8</a:t>
            </a:r>
            <a:endParaRPr lang="en-US" sz="1200" dirty="0">
              <a:solidFill>
                <a:prstClr val="black"/>
              </a:solidFill>
              <a:latin typeface="Cambria"/>
              <a:cs typeface="Cambria"/>
            </a:endParaRPr>
          </a:p>
        </p:txBody>
      </p:sp>
      <p:sp>
        <p:nvSpPr>
          <p:cNvPr id="18" name="TextBox 17"/>
          <p:cNvSpPr txBox="1"/>
          <p:nvPr/>
        </p:nvSpPr>
        <p:spPr>
          <a:xfrm>
            <a:off x="6391340" y="2029543"/>
            <a:ext cx="635110" cy="276999"/>
          </a:xfrm>
          <a:prstGeom prst="rect">
            <a:avLst/>
          </a:prstGeom>
          <a:noFill/>
        </p:spPr>
        <p:txBody>
          <a:bodyPr wrap="none" rtlCol="0">
            <a:spAutoFit/>
          </a:bodyPr>
          <a:lstStyle/>
          <a:p>
            <a:r>
              <a:rPr lang="en-US" sz="1200" dirty="0" smtClean="0">
                <a:solidFill>
                  <a:prstClr val="black"/>
                </a:solidFill>
                <a:latin typeface="Cambria"/>
                <a:cs typeface="Cambria"/>
              </a:rPr>
              <a:t>$</a:t>
            </a:r>
            <a:r>
              <a:rPr lang="en-US" sz="1200" dirty="0" smtClean="0">
                <a:solidFill>
                  <a:prstClr val="black"/>
                </a:solidFill>
                <a:latin typeface="Cambria"/>
                <a:cs typeface="Cambria"/>
              </a:rPr>
              <a:t>301.1</a:t>
            </a:r>
            <a:endParaRPr lang="en-US" sz="1200" dirty="0">
              <a:solidFill>
                <a:prstClr val="black"/>
              </a:solidFill>
              <a:latin typeface="Cambria"/>
              <a:cs typeface="Cambria"/>
            </a:endParaRPr>
          </a:p>
        </p:txBody>
      </p:sp>
      <p:sp>
        <p:nvSpPr>
          <p:cNvPr id="19" name="TextBox 18"/>
          <p:cNvSpPr txBox="1"/>
          <p:nvPr/>
        </p:nvSpPr>
        <p:spPr>
          <a:xfrm>
            <a:off x="7148642" y="2016973"/>
            <a:ext cx="635110" cy="276999"/>
          </a:xfrm>
          <a:prstGeom prst="rect">
            <a:avLst/>
          </a:prstGeom>
          <a:noFill/>
        </p:spPr>
        <p:txBody>
          <a:bodyPr wrap="none" rtlCol="0">
            <a:spAutoFit/>
          </a:bodyPr>
          <a:lstStyle/>
          <a:p>
            <a:r>
              <a:rPr lang="en-US" sz="1200" dirty="0" smtClean="0">
                <a:solidFill>
                  <a:prstClr val="black"/>
                </a:solidFill>
                <a:latin typeface="Cambria"/>
                <a:cs typeface="Cambria"/>
              </a:rPr>
              <a:t>$</a:t>
            </a:r>
            <a:r>
              <a:rPr lang="en-US" sz="1200" dirty="0" smtClean="0">
                <a:solidFill>
                  <a:prstClr val="black"/>
                </a:solidFill>
                <a:latin typeface="Cambria"/>
                <a:cs typeface="Cambria"/>
              </a:rPr>
              <a:t>301.1</a:t>
            </a:r>
            <a:endParaRPr lang="en-US" sz="1200" dirty="0">
              <a:solidFill>
                <a:prstClr val="black"/>
              </a:solidFill>
              <a:latin typeface="Cambria"/>
              <a:cs typeface="Cambria"/>
            </a:endParaRPr>
          </a:p>
        </p:txBody>
      </p:sp>
      <p:sp>
        <p:nvSpPr>
          <p:cNvPr id="20" name="TextBox 19"/>
          <p:cNvSpPr txBox="1"/>
          <p:nvPr/>
        </p:nvSpPr>
        <p:spPr>
          <a:xfrm>
            <a:off x="7905944" y="2016973"/>
            <a:ext cx="635110" cy="276999"/>
          </a:xfrm>
          <a:prstGeom prst="rect">
            <a:avLst/>
          </a:prstGeom>
          <a:noFill/>
        </p:spPr>
        <p:txBody>
          <a:bodyPr wrap="none" rtlCol="0">
            <a:spAutoFit/>
          </a:bodyPr>
          <a:lstStyle/>
          <a:p>
            <a:r>
              <a:rPr lang="en-US" sz="1200" dirty="0" smtClean="0">
                <a:solidFill>
                  <a:prstClr val="black"/>
                </a:solidFill>
                <a:latin typeface="Cambria"/>
                <a:cs typeface="Cambria"/>
              </a:rPr>
              <a:t>$</a:t>
            </a:r>
            <a:r>
              <a:rPr lang="en-US" sz="1200" dirty="0" smtClean="0">
                <a:solidFill>
                  <a:prstClr val="black"/>
                </a:solidFill>
                <a:latin typeface="Cambria"/>
                <a:cs typeface="Cambria"/>
              </a:rPr>
              <a:t>300.1</a:t>
            </a:r>
            <a:endParaRPr lang="en-US" sz="1200" dirty="0">
              <a:solidFill>
                <a:prstClr val="black"/>
              </a:solidFill>
              <a:latin typeface="Cambria"/>
              <a:cs typeface="Cambria"/>
            </a:endParaRPr>
          </a:p>
        </p:txBody>
      </p:sp>
    </p:spTree>
    <p:extLst>
      <p:ext uri="{BB962C8B-B14F-4D97-AF65-F5344CB8AC3E}">
        <p14:creationId xmlns:p14="http://schemas.microsoft.com/office/powerpoint/2010/main" val="117126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5" y="132800"/>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1154686" y="292152"/>
            <a:ext cx="7549432" cy="461665"/>
          </a:xfrm>
          <a:prstGeom prst="rect">
            <a:avLst/>
          </a:prstGeom>
        </p:spPr>
        <p:txBody>
          <a:bodyPr wrap="square">
            <a:spAutoFit/>
          </a:bodyPr>
          <a:lstStyle/>
          <a:p>
            <a:pPr algn="ctr" defTabSz="457200"/>
            <a:r>
              <a:rPr lang="en-US" sz="2400" dirty="0">
                <a:solidFill>
                  <a:srgbClr val="FFFFCC"/>
                </a:solidFill>
                <a:latin typeface="Cambria"/>
                <a:cs typeface="Cambria"/>
              </a:rPr>
              <a:t>Significant Budget Adjustments Recommended for </a:t>
            </a:r>
            <a:r>
              <a:rPr lang="en-US" sz="2400" dirty="0" smtClean="0">
                <a:solidFill>
                  <a:srgbClr val="FFFFCC"/>
                </a:solidFill>
                <a:latin typeface="Cambria"/>
                <a:cs typeface="Cambria"/>
              </a:rPr>
              <a:t>FY26</a:t>
            </a:r>
            <a:endParaRPr lang="en-US" sz="24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6</a:t>
            </a:fld>
            <a:endParaRPr lang="en-US" sz="1000" i="1" dirty="0">
              <a:solidFill>
                <a:srgbClr val="4F81BD"/>
              </a:solidFill>
              <a:latin typeface="Bernard MT Condensed"/>
              <a:cs typeface="Bernard MT Condensed"/>
            </a:endParaRPr>
          </a:p>
        </p:txBody>
      </p:sp>
      <p:sp>
        <p:nvSpPr>
          <p:cNvPr id="8" name="Rectangle 7"/>
          <p:cNvSpPr/>
          <p:nvPr/>
        </p:nvSpPr>
        <p:spPr>
          <a:xfrm>
            <a:off x="2951482" y="1054121"/>
            <a:ext cx="3243773" cy="307777"/>
          </a:xfrm>
          <a:prstGeom prst="rect">
            <a:avLst/>
          </a:prstGeom>
        </p:spPr>
        <p:txBody>
          <a:bodyPr wrap="none">
            <a:spAutoFit/>
          </a:bodyPr>
          <a:lstStyle/>
          <a:p>
            <a:pPr algn="ctr" defTabSz="457200"/>
            <a:r>
              <a:rPr lang="en-US" sz="1400" dirty="0">
                <a:solidFill>
                  <a:prstClr val="black"/>
                </a:solidFill>
                <a:latin typeface="Cambria"/>
                <a:cs typeface="Cambria"/>
              </a:rPr>
              <a:t>Statewide Adjustments to LWC’s Budget</a:t>
            </a:r>
          </a:p>
        </p:txBody>
      </p:sp>
      <p:graphicFrame>
        <p:nvGraphicFramePr>
          <p:cNvPr id="12" name="Object 11">
            <a:extLst>
              <a:ext uri="{FF2B5EF4-FFF2-40B4-BE49-F238E27FC236}">
                <a16:creationId xmlns:a16="http://schemas.microsoft.com/office/drawing/2014/main" id="{9B3530BD-44DA-734E-A2EF-74FD287340DD}"/>
              </a:ext>
            </a:extLst>
          </p:cNvPr>
          <p:cNvGraphicFramePr>
            <a:graphicFrameLocks noChangeAspect="1"/>
          </p:cNvGraphicFramePr>
          <p:nvPr>
            <p:extLst>
              <p:ext uri="{D42A27DB-BD31-4B8C-83A1-F6EECF244321}">
                <p14:modId xmlns:p14="http://schemas.microsoft.com/office/powerpoint/2010/main" val="4122110907"/>
              </p:ext>
            </p:extLst>
          </p:nvPr>
        </p:nvGraphicFramePr>
        <p:xfrm>
          <a:off x="236538" y="1517650"/>
          <a:ext cx="8670925" cy="4548188"/>
        </p:xfrm>
        <a:graphic>
          <a:graphicData uri="http://schemas.openxmlformats.org/presentationml/2006/ole">
            <mc:AlternateContent xmlns:mc="http://schemas.openxmlformats.org/markup-compatibility/2006">
              <mc:Choice xmlns:v="urn:schemas-microsoft-com:vml" Requires="v">
                <p:oleObj spid="_x0000_s15488" name="Worksheet" r:id="rId4" imgW="11058514" imgH="5800686" progId="Excel.Sheet.12">
                  <p:embed/>
                </p:oleObj>
              </mc:Choice>
              <mc:Fallback>
                <p:oleObj name="Worksheet" r:id="rId4" imgW="11058514" imgH="5800686" progId="Excel.Sheet.12">
                  <p:embed/>
                  <p:pic>
                    <p:nvPicPr>
                      <p:cNvPr id="2" name="Object 1">
                        <a:extLst>
                          <a:ext uri="{FF2B5EF4-FFF2-40B4-BE49-F238E27FC236}">
                            <a16:creationId xmlns:a16="http://schemas.microsoft.com/office/drawing/2014/main" id="{0CE5A5BC-C803-7A45-AEA9-5BB983F5C802}"/>
                          </a:ext>
                        </a:extLst>
                      </p:cNvPr>
                      <p:cNvPicPr/>
                      <p:nvPr/>
                    </p:nvPicPr>
                    <p:blipFill>
                      <a:blip r:embed="rId5"/>
                      <a:stretch>
                        <a:fillRect/>
                      </a:stretch>
                    </p:blipFill>
                    <p:spPr>
                      <a:xfrm>
                        <a:off x="236538" y="1517650"/>
                        <a:ext cx="8670925" cy="4548188"/>
                      </a:xfrm>
                      <a:prstGeom prst="rect">
                        <a:avLst/>
                      </a:prstGeom>
                    </p:spPr>
                  </p:pic>
                </p:oleObj>
              </mc:Fallback>
            </mc:AlternateContent>
          </a:graphicData>
        </a:graphic>
      </p:graphicFrame>
    </p:spTree>
    <p:extLst>
      <p:ext uri="{BB962C8B-B14F-4D97-AF65-F5344CB8AC3E}">
        <p14:creationId xmlns:p14="http://schemas.microsoft.com/office/powerpoint/2010/main" val="119663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5523" y="119068"/>
            <a:ext cx="8870317" cy="6614903"/>
            <a:chOff x="145523" y="119068"/>
            <a:chExt cx="8870317" cy="6614903"/>
          </a:xfrm>
        </p:grpSpPr>
        <p:grpSp>
          <p:nvGrpSpPr>
            <p:cNvPr id="10" name="Group 9"/>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latin typeface="Cambria"/>
                  <a:cs typeface="Cambria"/>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mbria"/>
                  <a:cs typeface="Cambria"/>
                </a:endParaRPr>
              </a:p>
            </p:txBody>
          </p:sp>
        </p:gr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13" name="Rectangle 12"/>
          <p:cNvSpPr/>
          <p:nvPr/>
        </p:nvSpPr>
        <p:spPr>
          <a:xfrm>
            <a:off x="2297361" y="129710"/>
            <a:ext cx="5365753" cy="830997"/>
          </a:xfrm>
          <a:prstGeom prst="rect">
            <a:avLst/>
          </a:prstGeom>
        </p:spPr>
        <p:txBody>
          <a:bodyPr wrap="square">
            <a:spAutoFit/>
          </a:bodyPr>
          <a:lstStyle/>
          <a:p>
            <a:pPr algn="ctr"/>
            <a:r>
              <a:rPr lang="en-US" sz="2400" dirty="0">
                <a:solidFill>
                  <a:srgbClr val="FFFFCC"/>
                </a:solidFill>
                <a:latin typeface="Cambria"/>
                <a:cs typeface="Cambria"/>
              </a:rPr>
              <a:t>Workforce Commission</a:t>
            </a:r>
          </a:p>
          <a:p>
            <a:pPr algn="ctr"/>
            <a:r>
              <a:rPr lang="en-US" sz="2400" dirty="0">
                <a:solidFill>
                  <a:srgbClr val="FFFFCC"/>
                </a:solidFill>
                <a:latin typeface="Cambria"/>
                <a:cs typeface="Cambria"/>
              </a:rPr>
              <a:t>Non-Statewide Adjustments for </a:t>
            </a:r>
            <a:r>
              <a:rPr lang="en-US" sz="2400" dirty="0" smtClean="0">
                <a:solidFill>
                  <a:srgbClr val="FFFFCC"/>
                </a:solidFill>
                <a:latin typeface="Cambria"/>
                <a:cs typeface="Cambria"/>
              </a:rPr>
              <a:t>FY26</a:t>
            </a:r>
            <a:endParaRPr lang="en-US" sz="1400" dirty="0">
              <a:solidFill>
                <a:srgbClr val="FFFFCC"/>
              </a:solidFill>
              <a:latin typeface="Cambria"/>
              <a:cs typeface="Cambria"/>
            </a:endParaRPr>
          </a:p>
        </p:txBody>
      </p:sp>
      <p:sp>
        <p:nvSpPr>
          <p:cNvPr id="14" name="Slide Number Placeholder 1"/>
          <p:cNvSpPr txBox="1">
            <a:spLocks/>
          </p:cNvSpPr>
          <p:nvPr/>
        </p:nvSpPr>
        <p:spPr>
          <a:xfrm>
            <a:off x="8640098"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7</a:t>
            </a:fld>
            <a:endParaRPr lang="en-US" sz="1000" i="1" dirty="0">
              <a:solidFill>
                <a:schemeClr val="accent1"/>
              </a:solidFill>
              <a:latin typeface="Bernard MT Condensed"/>
              <a:cs typeface="Bernard MT Condensed"/>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945612681"/>
              </p:ext>
            </p:extLst>
          </p:nvPr>
        </p:nvGraphicFramePr>
        <p:xfrm>
          <a:off x="261887" y="1098637"/>
          <a:ext cx="8637588" cy="3035300"/>
        </p:xfrm>
        <a:graphic>
          <a:graphicData uri="http://schemas.openxmlformats.org/presentationml/2006/ole">
            <mc:AlternateContent xmlns:mc="http://schemas.openxmlformats.org/markup-compatibility/2006">
              <mc:Choice xmlns:v="urn:schemas-microsoft-com:vml" Requires="v">
                <p:oleObj spid="_x0000_s16497" name="Worksheet" r:id="rId4" imgW="17897602" imgH="3438499" progId="Excel.Sheet.12">
                  <p:embed/>
                </p:oleObj>
              </mc:Choice>
              <mc:Fallback>
                <p:oleObj name="Worksheet" r:id="rId4" imgW="17897602" imgH="3438499" progId="Excel.Sheet.12">
                  <p:embed/>
                  <p:pic>
                    <p:nvPicPr>
                      <p:cNvPr id="4" name="Object 3"/>
                      <p:cNvPicPr/>
                      <p:nvPr/>
                    </p:nvPicPr>
                    <p:blipFill>
                      <a:blip r:embed="rId5"/>
                      <a:stretch>
                        <a:fillRect/>
                      </a:stretch>
                    </p:blipFill>
                    <p:spPr>
                      <a:xfrm>
                        <a:off x="261887" y="1098637"/>
                        <a:ext cx="8637588" cy="3035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11209469"/>
              </p:ext>
            </p:extLst>
          </p:nvPr>
        </p:nvGraphicFramePr>
        <p:xfrm>
          <a:off x="261938" y="4171950"/>
          <a:ext cx="8637587" cy="1681163"/>
        </p:xfrm>
        <a:graphic>
          <a:graphicData uri="http://schemas.openxmlformats.org/presentationml/2006/ole">
            <mc:AlternateContent xmlns:mc="http://schemas.openxmlformats.org/markup-compatibility/2006">
              <mc:Choice xmlns:v="urn:schemas-microsoft-com:vml" Requires="v">
                <p:oleObj spid="_x0000_s16498" name="Worksheet" r:id="rId6" imgW="17897602" imgH="1904833" progId="Excel.Sheet.12">
                  <p:embed/>
                </p:oleObj>
              </mc:Choice>
              <mc:Fallback>
                <p:oleObj name="Worksheet" r:id="rId6" imgW="17897602" imgH="1904833" progId="Excel.Sheet.12">
                  <p:embed/>
                  <p:pic>
                    <p:nvPicPr>
                      <p:cNvPr id="12" name="Object 11"/>
                      <p:cNvPicPr/>
                      <p:nvPr/>
                    </p:nvPicPr>
                    <p:blipFill>
                      <a:blip r:embed="rId7"/>
                      <a:stretch>
                        <a:fillRect/>
                      </a:stretch>
                    </p:blipFill>
                    <p:spPr>
                      <a:xfrm>
                        <a:off x="261938" y="4171950"/>
                        <a:ext cx="8637587" cy="1681163"/>
                      </a:xfrm>
                      <a:prstGeom prst="rect">
                        <a:avLst/>
                      </a:prstGeom>
                    </p:spPr>
                  </p:pic>
                </p:oleObj>
              </mc:Fallback>
            </mc:AlternateContent>
          </a:graphicData>
        </a:graphic>
      </p:graphicFrame>
    </p:spTree>
    <p:extLst>
      <p:ext uri="{BB962C8B-B14F-4D97-AF65-F5344CB8AC3E}">
        <p14:creationId xmlns:p14="http://schemas.microsoft.com/office/powerpoint/2010/main" val="155953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45525" y="119070"/>
            <a:ext cx="8870317" cy="6614903"/>
            <a:chOff x="145523" y="119068"/>
            <a:chExt cx="8870317" cy="6614903"/>
          </a:xfrm>
        </p:grpSpPr>
        <p:grpSp>
          <p:nvGrpSpPr>
            <p:cNvPr id="5" name="Group 13"/>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15" name="Picture 14"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4" name="Title 3"/>
          <p:cNvSpPr>
            <a:spLocks noGrp="1"/>
          </p:cNvSpPr>
          <p:nvPr>
            <p:ph type="title"/>
          </p:nvPr>
        </p:nvSpPr>
        <p:spPr/>
        <p:txBody>
          <a:bodyPr>
            <a:noAutofit/>
          </a:bodyPr>
          <a:lstStyle/>
          <a:p>
            <a:r>
              <a:rPr lang="en-US" sz="4000" dirty="0">
                <a:latin typeface="Cambria"/>
                <a:cs typeface="Cambria"/>
              </a:rPr>
              <a:t/>
            </a:r>
            <a:br>
              <a:rPr lang="en-US" sz="4000" dirty="0">
                <a:latin typeface="Cambria"/>
                <a:cs typeface="Cambria"/>
              </a:rPr>
            </a:br>
            <a:r>
              <a:rPr lang="en-US" sz="4000" dirty="0">
                <a:latin typeface="Cambria"/>
                <a:cs typeface="Cambria"/>
              </a:rPr>
              <a:t/>
            </a:r>
            <a:br>
              <a:rPr lang="en-US" sz="4000" dirty="0">
                <a:latin typeface="Cambria"/>
                <a:cs typeface="Cambria"/>
              </a:rPr>
            </a:br>
            <a:endParaRPr lang="en-US" sz="4000" dirty="0">
              <a:latin typeface="Cambria"/>
              <a:cs typeface="Cambria"/>
            </a:endParaRPr>
          </a:p>
        </p:txBody>
      </p:sp>
      <p:graphicFrame>
        <p:nvGraphicFramePr>
          <p:cNvPr id="6" name="Content Placeholder 6"/>
          <p:cNvGraphicFramePr>
            <a:graphicFrameLocks/>
          </p:cNvGraphicFramePr>
          <p:nvPr>
            <p:extLst>
              <p:ext uri="{D42A27DB-BD31-4B8C-83A1-F6EECF244321}">
                <p14:modId xmlns:p14="http://schemas.microsoft.com/office/powerpoint/2010/main" val="3993624856"/>
              </p:ext>
            </p:extLst>
          </p:nvPr>
        </p:nvGraphicFramePr>
        <p:xfrm>
          <a:off x="340274" y="2803981"/>
          <a:ext cx="4036978" cy="381642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580683" y="2881143"/>
            <a:ext cx="4191843" cy="3647152"/>
          </a:xfrm>
          <a:prstGeom prst="rect">
            <a:avLst/>
          </a:prstGeom>
          <a:noFill/>
          <a:ln>
            <a:solidFill>
              <a:schemeClr val="tx1"/>
            </a:solidFill>
          </a:ln>
        </p:spPr>
        <p:txBody>
          <a:bodyPr wrap="square" rtlCol="0" anchor="ctr">
            <a:spAutoFit/>
          </a:bodyPr>
          <a:lstStyle/>
          <a:p>
            <a:pPr algn="just"/>
            <a:r>
              <a:rPr lang="en-US" sz="1100" dirty="0">
                <a:solidFill>
                  <a:prstClr val="black"/>
                </a:solidFill>
                <a:latin typeface="Cambria"/>
                <a:cs typeface="Cambria"/>
              </a:rPr>
              <a:t>Non-SGF funding sources for the Louisiana Workforce Commission include Interagency Transfers, Fees and Self-generated Revenues, Statutory Dedications, and Federal Funds. </a:t>
            </a:r>
          </a:p>
          <a:p>
            <a:endParaRPr lang="en-US" sz="1100" dirty="0">
              <a:solidFill>
                <a:prstClr val="black"/>
              </a:solidFill>
              <a:latin typeface="Cambria"/>
              <a:cs typeface="Cambria"/>
            </a:endParaRPr>
          </a:p>
          <a:p>
            <a:pPr algn="just"/>
            <a:r>
              <a:rPr lang="en-US" sz="1100" b="1" dirty="0">
                <a:solidFill>
                  <a:prstClr val="black"/>
                </a:solidFill>
                <a:latin typeface="Cambria"/>
                <a:cs typeface="Cambria"/>
              </a:rPr>
              <a:t>Interagency Transfers </a:t>
            </a:r>
            <a:r>
              <a:rPr lang="en-US" sz="1100" dirty="0">
                <a:solidFill>
                  <a:prstClr val="black"/>
                </a:solidFill>
                <a:latin typeface="Cambria"/>
                <a:cs typeface="Cambria"/>
              </a:rPr>
              <a:t>are derived from DCFS for the </a:t>
            </a:r>
            <a:r>
              <a:rPr lang="en-US" sz="1100" dirty="0" smtClean="0">
                <a:solidFill>
                  <a:prstClr val="black"/>
                </a:solidFill>
                <a:latin typeface="Cambria"/>
                <a:cs typeface="Cambria"/>
              </a:rPr>
              <a:t>Jobs for America’s Graduates Program. </a:t>
            </a:r>
          </a:p>
          <a:p>
            <a:pPr algn="just"/>
            <a:endParaRPr lang="en-US" sz="1100" dirty="0">
              <a:solidFill>
                <a:prstClr val="black"/>
              </a:solidFill>
              <a:latin typeface="Cambria"/>
              <a:cs typeface="Cambria"/>
            </a:endParaRPr>
          </a:p>
          <a:p>
            <a:pPr algn="just"/>
            <a:r>
              <a:rPr lang="en-US" sz="1100" b="1" dirty="0">
                <a:solidFill>
                  <a:prstClr val="black"/>
                </a:solidFill>
                <a:latin typeface="Cambria"/>
                <a:cs typeface="Cambria"/>
              </a:rPr>
              <a:t>Statutory Dedications</a:t>
            </a:r>
            <a:r>
              <a:rPr lang="en-US" sz="1100" dirty="0">
                <a:solidFill>
                  <a:prstClr val="black"/>
                </a:solidFill>
                <a:latin typeface="Cambria"/>
                <a:cs typeface="Cambria"/>
              </a:rPr>
              <a:t>, which make up </a:t>
            </a:r>
            <a:r>
              <a:rPr lang="en-US" sz="1100" dirty="0" smtClean="0">
                <a:solidFill>
                  <a:prstClr val="black"/>
                </a:solidFill>
                <a:latin typeface="Cambria"/>
                <a:cs typeface="Cambria"/>
              </a:rPr>
              <a:t>thirty-seven </a:t>
            </a:r>
            <a:r>
              <a:rPr lang="en-US" sz="1100" dirty="0">
                <a:solidFill>
                  <a:prstClr val="black"/>
                </a:solidFill>
                <a:latin typeface="Cambria"/>
                <a:cs typeface="Cambria"/>
              </a:rPr>
              <a:t>percent of the department’s budget, are derived from:</a:t>
            </a:r>
          </a:p>
          <a:p>
            <a:pPr algn="just">
              <a:buFont typeface="Arial" pitchFamily="34" charset="0"/>
              <a:buChar char="•"/>
            </a:pPr>
            <a:r>
              <a:rPr lang="en-US" sz="1100" dirty="0">
                <a:solidFill>
                  <a:prstClr val="black"/>
                </a:solidFill>
                <a:latin typeface="Cambria"/>
                <a:cs typeface="Cambria"/>
              </a:rPr>
              <a:t>Workers’ Compensation 2</a:t>
            </a:r>
            <a:r>
              <a:rPr lang="en-US" sz="1100" baseline="30000" dirty="0">
                <a:solidFill>
                  <a:prstClr val="black"/>
                </a:solidFill>
                <a:latin typeface="Cambria"/>
                <a:cs typeface="Cambria"/>
              </a:rPr>
              <a:t>nd</a:t>
            </a:r>
            <a:r>
              <a:rPr lang="en-US" sz="1100" dirty="0">
                <a:solidFill>
                  <a:prstClr val="black"/>
                </a:solidFill>
                <a:latin typeface="Cambria"/>
                <a:cs typeface="Cambria"/>
              </a:rPr>
              <a:t> Injury </a:t>
            </a:r>
            <a:r>
              <a:rPr lang="en-US" sz="1100" dirty="0" smtClean="0">
                <a:solidFill>
                  <a:prstClr val="black"/>
                </a:solidFill>
                <a:latin typeface="Cambria"/>
                <a:cs typeface="Cambria"/>
              </a:rPr>
              <a:t>Fund</a:t>
            </a:r>
            <a:endParaRPr lang="en-US" sz="1100" dirty="0">
              <a:solidFill>
                <a:prstClr val="black"/>
              </a:solidFill>
              <a:latin typeface="Cambria"/>
              <a:cs typeface="Cambria"/>
            </a:endParaRPr>
          </a:p>
          <a:p>
            <a:pPr algn="just">
              <a:buFont typeface="Arial" pitchFamily="34" charset="0"/>
              <a:buChar char="•"/>
            </a:pPr>
            <a:r>
              <a:rPr lang="en-US" sz="1100" dirty="0">
                <a:solidFill>
                  <a:prstClr val="black"/>
                </a:solidFill>
                <a:latin typeface="Cambria"/>
                <a:cs typeface="Cambria"/>
              </a:rPr>
              <a:t>Incumbent Worker Training </a:t>
            </a:r>
            <a:r>
              <a:rPr lang="en-US" sz="1100" dirty="0" smtClean="0">
                <a:solidFill>
                  <a:prstClr val="black"/>
                </a:solidFill>
                <a:latin typeface="Cambria"/>
                <a:cs typeface="Cambria"/>
              </a:rPr>
              <a:t>Account</a:t>
            </a:r>
            <a:endParaRPr lang="en-US" sz="1100" dirty="0">
              <a:solidFill>
                <a:prstClr val="black"/>
              </a:solidFill>
              <a:latin typeface="Cambria"/>
              <a:cs typeface="Cambria"/>
            </a:endParaRPr>
          </a:p>
          <a:p>
            <a:pPr algn="just">
              <a:buFont typeface="Arial" pitchFamily="34" charset="0"/>
              <a:buChar char="•"/>
            </a:pPr>
            <a:r>
              <a:rPr lang="en-US" sz="1100" dirty="0">
                <a:solidFill>
                  <a:prstClr val="black"/>
                </a:solidFill>
                <a:latin typeface="Cambria"/>
                <a:cs typeface="Cambria"/>
              </a:rPr>
              <a:t>Office of Workers’ Compensation Administration </a:t>
            </a:r>
            <a:r>
              <a:rPr lang="en-US" sz="1100" dirty="0" smtClean="0">
                <a:solidFill>
                  <a:prstClr val="black"/>
                </a:solidFill>
                <a:latin typeface="Cambria"/>
                <a:cs typeface="Cambria"/>
              </a:rPr>
              <a:t>Fund </a:t>
            </a:r>
            <a:endParaRPr lang="en-US" sz="1100" dirty="0">
              <a:solidFill>
                <a:prstClr val="black"/>
              </a:solidFill>
              <a:latin typeface="Cambria"/>
              <a:cs typeface="Cambria"/>
            </a:endParaRPr>
          </a:p>
          <a:p>
            <a:pPr algn="just">
              <a:buFont typeface="Arial" pitchFamily="34" charset="0"/>
              <a:buChar char="•"/>
            </a:pPr>
            <a:r>
              <a:rPr lang="en-US" sz="1100" dirty="0">
                <a:solidFill>
                  <a:prstClr val="black"/>
                </a:solidFill>
                <a:latin typeface="Cambria"/>
                <a:cs typeface="Cambria"/>
              </a:rPr>
              <a:t>Employment Security Administration </a:t>
            </a:r>
            <a:r>
              <a:rPr lang="en-US" sz="1100" dirty="0" smtClean="0">
                <a:solidFill>
                  <a:prstClr val="black"/>
                </a:solidFill>
                <a:latin typeface="Cambria"/>
                <a:cs typeface="Cambria"/>
              </a:rPr>
              <a:t>Account</a:t>
            </a:r>
            <a:endParaRPr lang="en-US" sz="1100" dirty="0">
              <a:solidFill>
                <a:prstClr val="black"/>
              </a:solidFill>
              <a:latin typeface="Cambria"/>
              <a:cs typeface="Cambria"/>
            </a:endParaRPr>
          </a:p>
          <a:p>
            <a:pPr algn="just">
              <a:buFont typeface="Arial" pitchFamily="34" charset="0"/>
              <a:buChar char="•"/>
            </a:pPr>
            <a:r>
              <a:rPr lang="en-US" sz="1100" dirty="0">
                <a:solidFill>
                  <a:prstClr val="black"/>
                </a:solidFill>
                <a:latin typeface="Cambria"/>
                <a:cs typeface="Cambria"/>
              </a:rPr>
              <a:t>Penalty and Interest </a:t>
            </a:r>
            <a:r>
              <a:rPr lang="en-US" sz="1100" dirty="0" smtClean="0">
                <a:solidFill>
                  <a:prstClr val="black"/>
                </a:solidFill>
                <a:latin typeface="Cambria"/>
                <a:cs typeface="Cambria"/>
              </a:rPr>
              <a:t>Account</a:t>
            </a:r>
            <a:endParaRPr lang="en-US" sz="1100" dirty="0">
              <a:solidFill>
                <a:prstClr val="black"/>
              </a:solidFill>
              <a:latin typeface="Cambria"/>
              <a:cs typeface="Cambria"/>
            </a:endParaRPr>
          </a:p>
          <a:p>
            <a:pPr algn="just">
              <a:buFont typeface="Arial" pitchFamily="34" charset="0"/>
              <a:buChar char="•"/>
            </a:pPr>
            <a:r>
              <a:rPr lang="en-US" sz="1100" dirty="0">
                <a:solidFill>
                  <a:prstClr val="black"/>
                </a:solidFill>
                <a:latin typeface="Cambria"/>
                <a:cs typeface="Cambria"/>
              </a:rPr>
              <a:t>Blind Vendors Trust </a:t>
            </a:r>
            <a:r>
              <a:rPr lang="en-US" sz="1100" dirty="0" smtClean="0">
                <a:solidFill>
                  <a:prstClr val="black"/>
                </a:solidFill>
                <a:latin typeface="Cambria"/>
                <a:cs typeface="Cambria"/>
              </a:rPr>
              <a:t>Fund</a:t>
            </a:r>
            <a:endParaRPr lang="en-US" sz="1100" dirty="0">
              <a:solidFill>
                <a:prstClr val="black"/>
              </a:solidFill>
              <a:latin typeface="Cambria"/>
              <a:cs typeface="Cambria"/>
            </a:endParaRPr>
          </a:p>
          <a:p>
            <a:endParaRPr lang="en-US" sz="1100" dirty="0">
              <a:solidFill>
                <a:prstClr val="black"/>
              </a:solidFill>
              <a:latin typeface="Cambria"/>
              <a:cs typeface="Cambria"/>
            </a:endParaRPr>
          </a:p>
          <a:p>
            <a:pPr algn="just"/>
            <a:r>
              <a:rPr lang="en-US" sz="1100" b="1" dirty="0">
                <a:solidFill>
                  <a:prstClr val="black"/>
                </a:solidFill>
                <a:latin typeface="Cambria"/>
                <a:cs typeface="Cambria"/>
              </a:rPr>
              <a:t>Federal Funds</a:t>
            </a:r>
            <a:r>
              <a:rPr lang="en-US" sz="1100" dirty="0">
                <a:solidFill>
                  <a:prstClr val="black"/>
                </a:solidFill>
                <a:latin typeface="Cambria"/>
                <a:cs typeface="Cambria"/>
              </a:rPr>
              <a:t>, which make up </a:t>
            </a:r>
            <a:r>
              <a:rPr lang="en-US" sz="1100" dirty="0" smtClean="0">
                <a:solidFill>
                  <a:prstClr val="black"/>
                </a:solidFill>
                <a:latin typeface="Cambria"/>
                <a:cs typeface="Cambria"/>
              </a:rPr>
              <a:t>fifty-six </a:t>
            </a:r>
            <a:r>
              <a:rPr lang="en-US" sz="1100" dirty="0">
                <a:solidFill>
                  <a:prstClr val="black"/>
                </a:solidFill>
                <a:latin typeface="Cambria"/>
                <a:cs typeface="Cambria"/>
              </a:rPr>
              <a:t>percent of the department’s funding, are derived from Employment Security </a:t>
            </a:r>
            <a:r>
              <a:rPr lang="en-US" sz="1100" dirty="0" smtClean="0">
                <a:solidFill>
                  <a:prstClr val="black"/>
                </a:solidFill>
                <a:latin typeface="Cambria"/>
                <a:cs typeface="Cambria"/>
              </a:rPr>
              <a:t>Grants, Workforce </a:t>
            </a:r>
            <a:r>
              <a:rPr lang="en-US" sz="1100" dirty="0">
                <a:solidFill>
                  <a:prstClr val="black"/>
                </a:solidFill>
                <a:latin typeface="Cambria"/>
                <a:cs typeface="Cambria"/>
              </a:rPr>
              <a:t>Innovations and Opportunity Act (WIOA), </a:t>
            </a:r>
            <a:r>
              <a:rPr lang="en-US" sz="1100" dirty="0" smtClean="0">
                <a:solidFill>
                  <a:prstClr val="black"/>
                </a:solidFill>
                <a:latin typeface="Cambria"/>
                <a:cs typeface="Cambria"/>
              </a:rPr>
              <a:t>Community Service Block Grants, and </a:t>
            </a:r>
            <a:r>
              <a:rPr lang="en-US" sz="1100" dirty="0">
                <a:solidFill>
                  <a:prstClr val="black"/>
                </a:solidFill>
                <a:latin typeface="Cambria"/>
                <a:cs typeface="Cambria"/>
              </a:rPr>
              <a:t>the Employment and Training Grants.</a:t>
            </a:r>
          </a:p>
        </p:txBody>
      </p:sp>
      <p:sp>
        <p:nvSpPr>
          <p:cNvPr id="12" name="Rectangle 11"/>
          <p:cNvSpPr/>
          <p:nvPr/>
        </p:nvSpPr>
        <p:spPr>
          <a:xfrm>
            <a:off x="1008570" y="150294"/>
            <a:ext cx="7800741" cy="830997"/>
          </a:xfrm>
          <a:prstGeom prst="rect">
            <a:avLst/>
          </a:prstGeom>
        </p:spPr>
        <p:txBody>
          <a:bodyPr wrap="square">
            <a:spAutoFit/>
          </a:bodyPr>
          <a:lstStyle/>
          <a:p>
            <a:pPr algn="ctr"/>
            <a:r>
              <a:rPr lang="en-US" sz="2400" dirty="0">
                <a:solidFill>
                  <a:srgbClr val="FFFFCC"/>
                </a:solidFill>
                <a:latin typeface="Cambria"/>
                <a:cs typeface="Cambria"/>
              </a:rPr>
              <a:t>Workforce Commission</a:t>
            </a:r>
          </a:p>
          <a:p>
            <a:pPr algn="ctr"/>
            <a:r>
              <a:rPr lang="en-US" sz="2400" dirty="0" smtClean="0">
                <a:solidFill>
                  <a:srgbClr val="FFFFCC"/>
                </a:solidFill>
                <a:latin typeface="Cambria"/>
                <a:cs typeface="Cambria"/>
              </a:rPr>
              <a:t>FY26 </a:t>
            </a:r>
            <a:r>
              <a:rPr lang="en-US" sz="2400" dirty="0">
                <a:solidFill>
                  <a:srgbClr val="FFFFCC"/>
                </a:solidFill>
                <a:latin typeface="Cambria"/>
                <a:cs typeface="Cambria"/>
              </a:rPr>
              <a:t>Recommended Means of Finance</a:t>
            </a:r>
          </a:p>
        </p:txBody>
      </p:sp>
      <p:sp>
        <p:nvSpPr>
          <p:cNvPr id="13"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8</a:t>
            </a:fld>
            <a:endParaRPr lang="en-US" sz="1000" i="1" dirty="0">
              <a:solidFill>
                <a:srgbClr val="4F81BD"/>
              </a:solidFill>
              <a:latin typeface="Bernard MT Condensed"/>
              <a:cs typeface="Bernard MT Condensed"/>
            </a:endParaRPr>
          </a:p>
        </p:txBody>
      </p:sp>
      <p:graphicFrame>
        <p:nvGraphicFramePr>
          <p:cNvPr id="7" name="Object 6">
            <a:extLst>
              <a:ext uri="{FF2B5EF4-FFF2-40B4-BE49-F238E27FC236}">
                <a16:creationId xmlns:a16="http://schemas.microsoft.com/office/drawing/2014/main" id="{F3D2867E-8D86-4245-8710-6C2104E422D4}"/>
              </a:ext>
            </a:extLst>
          </p:cNvPr>
          <p:cNvGraphicFramePr>
            <a:graphicFrameLocks noChangeAspect="1"/>
          </p:cNvGraphicFramePr>
          <p:nvPr>
            <p:extLst>
              <p:ext uri="{D42A27DB-BD31-4B8C-83A1-F6EECF244321}">
                <p14:modId xmlns:p14="http://schemas.microsoft.com/office/powerpoint/2010/main" val="407630112"/>
              </p:ext>
            </p:extLst>
          </p:nvPr>
        </p:nvGraphicFramePr>
        <p:xfrm>
          <a:off x="457200" y="1065213"/>
          <a:ext cx="8235950" cy="1503362"/>
        </p:xfrm>
        <a:graphic>
          <a:graphicData uri="http://schemas.openxmlformats.org/presentationml/2006/ole">
            <mc:AlternateContent xmlns:mc="http://schemas.openxmlformats.org/markup-compatibility/2006">
              <mc:Choice xmlns:v="urn:schemas-microsoft-com:vml" Requires="v">
                <p:oleObj spid="_x0000_s1217" name="Worksheet" r:id="rId6" imgW="10953714" imgH="2352804" progId="Excel.Sheet.12">
                  <p:embed/>
                </p:oleObj>
              </mc:Choice>
              <mc:Fallback>
                <p:oleObj name="Worksheet" r:id="rId6" imgW="10953714" imgH="2352804" progId="Excel.Sheet.12">
                  <p:embed/>
                  <p:pic>
                    <p:nvPicPr>
                      <p:cNvPr id="0" name=""/>
                      <p:cNvPicPr/>
                      <p:nvPr/>
                    </p:nvPicPr>
                    <p:blipFill>
                      <a:blip r:embed="rId7"/>
                      <a:stretch>
                        <a:fillRect/>
                      </a:stretch>
                    </p:blipFill>
                    <p:spPr>
                      <a:xfrm>
                        <a:off x="457200" y="1065213"/>
                        <a:ext cx="8235950" cy="1503362"/>
                      </a:xfrm>
                      <a:prstGeom prst="rect">
                        <a:avLst/>
                      </a:prstGeom>
                    </p:spPr>
                  </p:pic>
                </p:oleObj>
              </mc:Fallback>
            </mc:AlternateContent>
          </a:graphicData>
        </a:graphic>
      </p:graphicFrame>
    </p:spTree>
    <p:extLst>
      <p:ext uri="{BB962C8B-B14F-4D97-AF65-F5344CB8AC3E}">
        <p14:creationId xmlns:p14="http://schemas.microsoft.com/office/powerpoint/2010/main" val="285770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45525" y="119070"/>
            <a:ext cx="8870317" cy="6614903"/>
            <a:chOff x="145523" y="119068"/>
            <a:chExt cx="8870317" cy="6614903"/>
          </a:xfrm>
        </p:grpSpPr>
        <p:grpSp>
          <p:nvGrpSpPr>
            <p:cNvPr id="3" name="Group 7"/>
            <p:cNvGrpSpPr/>
            <p:nvPr/>
          </p:nvGrpSpPr>
          <p:grpSpPr>
            <a:xfrm>
              <a:off x="145523" y="119068"/>
              <a:ext cx="8870317" cy="6614903"/>
              <a:chOff x="145523" y="119068"/>
              <a:chExt cx="8870317" cy="6614903"/>
            </a:xfrm>
          </p:grpSpPr>
          <p:sp>
            <p:nvSpPr>
              <p:cNvPr id="12" name="Rectangle 11"/>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libri"/>
                </a:endParaRPr>
              </a:p>
            </p:txBody>
          </p:sp>
          <p:sp>
            <p:nvSpPr>
              <p:cNvPr id="13" name="Rectangle 12"/>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pic>
          <p:nvPicPr>
            <p:cNvPr id="9" name="Picture 8" descr="BraidedSeal.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15" name="Rectangle 14"/>
          <p:cNvSpPr/>
          <p:nvPr/>
        </p:nvSpPr>
        <p:spPr>
          <a:xfrm>
            <a:off x="1473252" y="165688"/>
            <a:ext cx="6862566" cy="769441"/>
          </a:xfrm>
          <a:prstGeom prst="rect">
            <a:avLst/>
          </a:prstGeom>
        </p:spPr>
        <p:txBody>
          <a:bodyPr wrap="square">
            <a:spAutoFit/>
          </a:bodyPr>
          <a:lstStyle/>
          <a:p>
            <a:pPr algn="ctr"/>
            <a:r>
              <a:rPr lang="en-US" sz="2400" dirty="0">
                <a:solidFill>
                  <a:srgbClr val="FFFFCC"/>
                </a:solidFill>
                <a:latin typeface="Cambria"/>
                <a:cs typeface="Cambria"/>
              </a:rPr>
              <a:t>Workforce Commission Dedicated Funds</a:t>
            </a:r>
          </a:p>
          <a:p>
            <a:pPr algn="ctr"/>
            <a:r>
              <a:rPr lang="en-US" sz="2000" dirty="0" smtClean="0">
                <a:solidFill>
                  <a:srgbClr val="FFFFCC"/>
                </a:solidFill>
                <a:latin typeface="Cambria"/>
                <a:cs typeface="Cambria"/>
              </a:rPr>
              <a:t>FY24, FY25, </a:t>
            </a:r>
            <a:r>
              <a:rPr lang="en-US" sz="2000" dirty="0">
                <a:solidFill>
                  <a:srgbClr val="FFFFCC"/>
                </a:solidFill>
                <a:latin typeface="Cambria"/>
                <a:cs typeface="Cambria"/>
              </a:rPr>
              <a:t>and </a:t>
            </a:r>
            <a:r>
              <a:rPr lang="en-US" sz="2000" dirty="0" smtClean="0">
                <a:solidFill>
                  <a:srgbClr val="FFFFCC"/>
                </a:solidFill>
                <a:latin typeface="Cambria"/>
                <a:cs typeface="Cambria"/>
              </a:rPr>
              <a:t>FY26</a:t>
            </a:r>
            <a:endParaRPr lang="en-US" sz="2000" dirty="0">
              <a:solidFill>
                <a:srgbClr val="FFFFCC"/>
              </a:solidFill>
              <a:latin typeface="Cambria"/>
              <a:cs typeface="Cambria"/>
            </a:endParaRPr>
          </a:p>
        </p:txBody>
      </p:sp>
      <p:sp>
        <p:nvSpPr>
          <p:cNvPr id="16"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9</a:t>
            </a:fld>
            <a:endParaRPr lang="en-US" sz="1000" i="1" dirty="0">
              <a:solidFill>
                <a:srgbClr val="4F81BD"/>
              </a:solidFill>
              <a:latin typeface="Bernard MT Condensed"/>
              <a:cs typeface="Bernard MT Condensed"/>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39839110"/>
              </p:ext>
            </p:extLst>
          </p:nvPr>
        </p:nvGraphicFramePr>
        <p:xfrm>
          <a:off x="503238" y="1277938"/>
          <a:ext cx="8153400" cy="2462212"/>
        </p:xfrm>
        <a:graphic>
          <a:graphicData uri="http://schemas.openxmlformats.org/presentationml/2006/ole">
            <mc:AlternateContent xmlns:mc="http://schemas.openxmlformats.org/markup-compatibility/2006">
              <mc:Choice xmlns:v="urn:schemas-microsoft-com:vml" Requires="v">
                <p:oleObj spid="_x0000_s2241" name="Worksheet" r:id="rId5" imgW="12649258" imgH="2647860" progId="Excel.Sheet.12">
                  <p:embed/>
                </p:oleObj>
              </mc:Choice>
              <mc:Fallback>
                <p:oleObj name="Worksheet" r:id="rId5" imgW="12649258" imgH="2647860" progId="Excel.Sheet.12">
                  <p:embed/>
                  <p:pic>
                    <p:nvPicPr>
                      <p:cNvPr id="4" name="Object 3"/>
                      <p:cNvPicPr>
                        <a:picLocks noChangeAspect="1" noChangeArrowheads="1"/>
                      </p:cNvPicPr>
                      <p:nvPr/>
                    </p:nvPicPr>
                    <p:blipFill>
                      <a:blip r:embed="rId6"/>
                      <a:srcRect/>
                      <a:stretch>
                        <a:fillRect/>
                      </a:stretch>
                    </p:blipFill>
                    <p:spPr bwMode="auto">
                      <a:xfrm>
                        <a:off x="503238" y="1277938"/>
                        <a:ext cx="8153400" cy="24622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Rectangle 4"/>
          <p:cNvSpPr/>
          <p:nvPr/>
        </p:nvSpPr>
        <p:spPr>
          <a:xfrm>
            <a:off x="503237" y="4086912"/>
            <a:ext cx="8153401" cy="1492716"/>
          </a:xfrm>
          <a:prstGeom prst="rect">
            <a:avLst/>
          </a:prstGeom>
          <a:ln>
            <a:solidFill>
              <a:schemeClr val="tx2">
                <a:lumMod val="75000"/>
              </a:schemeClr>
            </a:solidFill>
          </a:ln>
        </p:spPr>
        <p:txBody>
          <a:bodyPr wrap="square">
            <a:spAutoFit/>
          </a:bodyPr>
          <a:lstStyle/>
          <a:p>
            <a:pPr algn="just"/>
            <a:r>
              <a:rPr lang="en-US" sz="1300" dirty="0" smtClean="0">
                <a:latin typeface="Cambria" panose="02040503050406030204" pitchFamily="18" charset="0"/>
                <a:ea typeface="Cambria" panose="02040503050406030204" pitchFamily="18" charset="0"/>
              </a:rPr>
              <a:t>$</a:t>
            </a:r>
            <a:r>
              <a:rPr lang="en-US" sz="1300" dirty="0" smtClean="0">
                <a:latin typeface="Cambria" panose="02040503050406030204" pitchFamily="18" charset="0"/>
                <a:ea typeface="Cambria" panose="02040503050406030204" pitchFamily="18" charset="0"/>
              </a:rPr>
              <a:t>115.2 </a:t>
            </a:r>
            <a:r>
              <a:rPr lang="en-US" sz="1300" dirty="0" smtClean="0">
                <a:latin typeface="Cambria" panose="02040503050406030204" pitchFamily="18" charset="0"/>
                <a:ea typeface="Cambria" panose="02040503050406030204" pitchFamily="18" charset="0"/>
              </a:rPr>
              <a:t>million in Statutory Dedications is recommended for the Louisiana Workforce Commission’s </a:t>
            </a:r>
            <a:r>
              <a:rPr lang="en-US" sz="1300" dirty="0" smtClean="0">
                <a:latin typeface="Cambria" panose="02040503050406030204" pitchFamily="18" charset="0"/>
                <a:ea typeface="Cambria" panose="02040503050406030204" pitchFamily="18" charset="0"/>
              </a:rPr>
              <a:t>FY26 </a:t>
            </a:r>
            <a:r>
              <a:rPr lang="en-US" sz="1300" dirty="0" smtClean="0">
                <a:latin typeface="Cambria" panose="02040503050406030204" pitchFamily="18" charset="0"/>
                <a:ea typeface="Cambria" panose="02040503050406030204" pitchFamily="18" charset="0"/>
              </a:rPr>
              <a:t>budget.  </a:t>
            </a:r>
          </a:p>
          <a:p>
            <a:pPr algn="just"/>
            <a:endParaRPr lang="en-US" sz="1300" dirty="0">
              <a:latin typeface="Cambria" panose="02040503050406030204" pitchFamily="18" charset="0"/>
              <a:ea typeface="Cambria" panose="02040503050406030204" pitchFamily="18" charset="0"/>
            </a:endParaRPr>
          </a:p>
          <a:p>
            <a:pPr algn="just"/>
            <a:r>
              <a:rPr lang="en-US" sz="1300" dirty="0" smtClean="0">
                <a:latin typeface="Cambria" panose="02040503050406030204" pitchFamily="18" charset="0"/>
                <a:ea typeface="Cambria" panose="02040503050406030204" pitchFamily="18" charset="0"/>
              </a:rPr>
              <a:t>The Workers’ Compensation 2</a:t>
            </a:r>
            <a:r>
              <a:rPr lang="en-US" sz="1300" baseline="30000" dirty="0" smtClean="0">
                <a:latin typeface="Cambria" panose="02040503050406030204" pitchFamily="18" charset="0"/>
                <a:ea typeface="Cambria" panose="02040503050406030204" pitchFamily="18" charset="0"/>
              </a:rPr>
              <a:t>nd</a:t>
            </a:r>
            <a:r>
              <a:rPr lang="en-US" sz="1300" dirty="0" smtClean="0">
                <a:latin typeface="Cambria" panose="02040503050406030204" pitchFamily="18" charset="0"/>
                <a:ea typeface="Cambria" panose="02040503050406030204" pitchFamily="18" charset="0"/>
              </a:rPr>
              <a:t> Injury Fund, the largest  source of Statutory Dedications for the Department, </a:t>
            </a:r>
            <a:r>
              <a:rPr lang="en-US" sz="1300" dirty="0">
                <a:latin typeface="Cambria" panose="02040503050406030204" pitchFamily="18" charset="0"/>
                <a:ea typeface="Cambria" panose="02040503050406030204" pitchFamily="18" charset="0"/>
              </a:rPr>
              <a:t>is a </a:t>
            </a:r>
            <a:r>
              <a:rPr lang="en-US" sz="1300" dirty="0" smtClean="0">
                <a:latin typeface="Cambria" panose="02040503050406030204" pitchFamily="18" charset="0"/>
                <a:ea typeface="Cambria" panose="02040503050406030204" pitchFamily="18" charset="0"/>
              </a:rPr>
              <a:t>fund which </a:t>
            </a:r>
            <a:r>
              <a:rPr lang="en-US" sz="1300" dirty="0">
                <a:latin typeface="Cambria" panose="02040503050406030204" pitchFamily="18" charset="0"/>
                <a:ea typeface="Cambria" panose="02040503050406030204" pitchFamily="18" charset="0"/>
              </a:rPr>
              <a:t>reimburses </a:t>
            </a:r>
            <a:r>
              <a:rPr lang="en-US" sz="1300" dirty="0" smtClean="0">
                <a:latin typeface="Cambria" panose="02040503050406030204" pitchFamily="18" charset="0"/>
                <a:ea typeface="Cambria" panose="02040503050406030204" pitchFamily="18" charset="0"/>
              </a:rPr>
              <a:t>self-insured employers </a:t>
            </a:r>
            <a:r>
              <a:rPr lang="en-US" sz="1300" dirty="0">
                <a:latin typeface="Cambria" panose="02040503050406030204" pitchFamily="18" charset="0"/>
                <a:ea typeface="Cambria" panose="02040503050406030204" pitchFamily="18" charset="0"/>
              </a:rPr>
              <a:t>or, if insured, their insurance carriers for part of the workers’ compensation costs in certain instances when an employee with a pre-existing permanent partial disability is injured on the job.</a:t>
            </a:r>
            <a:endParaRPr lang="en-US" sz="1300" dirty="0" smtClean="0">
              <a:latin typeface="Cambria" panose="02040503050406030204" pitchFamily="18" charset="0"/>
              <a:ea typeface="Cambria" panose="02040503050406030204" pitchFamily="18" charset="0"/>
            </a:endParaRPr>
          </a:p>
          <a:p>
            <a:pPr algn="just"/>
            <a:endParaRPr lang="en-US" sz="1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5154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137878</TotalTime>
  <Words>3277</Words>
  <Application>Microsoft Office PowerPoint</Application>
  <PresentationFormat>On-screen Show (4:3)</PresentationFormat>
  <Paragraphs>381</Paragraphs>
  <Slides>22</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4" baseType="lpstr">
      <vt:lpstr>Arial</vt:lpstr>
      <vt:lpstr>Bernard MT Condensed</vt:lpstr>
      <vt:lpstr>Calibri</vt:lpstr>
      <vt:lpstr>Calibri Light</vt:lpstr>
      <vt:lpstr>Cambria</vt:lpstr>
      <vt:lpstr>Symbol</vt:lpstr>
      <vt:lpstr>Times New Roman</vt:lpstr>
      <vt:lpstr>TimesNewRomanPSMT</vt:lpstr>
      <vt:lpstr>1_Office Theme</vt:lpstr>
      <vt:lpstr>2_Office Theme</vt:lpstr>
      <vt:lpstr>Office Theme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Mark</dc:creator>
  <cp:lastModifiedBy>Barnes, Mark</cp:lastModifiedBy>
  <cp:revision>292</cp:revision>
  <cp:lastPrinted>2025-03-19T01:19:45Z</cp:lastPrinted>
  <dcterms:created xsi:type="dcterms:W3CDTF">2019-02-17T19:56:34Z</dcterms:created>
  <dcterms:modified xsi:type="dcterms:W3CDTF">2025-03-19T01:20:12Z</dcterms:modified>
</cp:coreProperties>
</file>